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3"/>
  </p:notes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Canva Sans 1" charset="1" panose="020B0503030501040103"/>
      <p:regular r:id="rId16"/>
    </p:embeddedFont>
    <p:embeddedFont>
      <p:font typeface="Canva Sans 1 Bold" charset="1" panose="020B0803030501040103"/>
      <p:regular r:id="rId17"/>
    </p:embeddedFont>
    <p:embeddedFont>
      <p:font typeface="Canva Sans 1 Italics" charset="1" panose="020B0503030501040103"/>
      <p:regular r:id="rId18"/>
    </p:embeddedFont>
    <p:embeddedFont>
      <p:font typeface="Canva Sans 1 Bold Italics" charset="1" panose="020B0803030501040103"/>
      <p:regular r:id="rId19"/>
    </p:embeddedFont>
    <p:embeddedFont>
      <p:font typeface="Canva Sans 2" charset="1" panose="020B0503030501040103"/>
      <p:regular r:id="rId20"/>
    </p:embeddedFont>
    <p:embeddedFont>
      <p:font typeface="Canva Sans 2 Bold" charset="1" panose="020B0803030501040103"/>
      <p:regular r:id="rId21"/>
    </p:embeddedFont>
    <p:embeddedFont>
      <p:font typeface="Canva Sans 2 Italics" charset="1" panose="020B0503030501040103"/>
      <p:regular r:id="rId22"/>
    </p:embeddedFont>
    <p:embeddedFont>
      <p:font typeface="Canva Sans 2 Bold Italics" charset="1" panose="020B0803030501040103"/>
      <p:regular r:id="rId23"/>
    </p:embeddedFont>
    <p:embeddedFont>
      <p:font typeface="Canva Sans 2 Medium" charset="1" panose="020B0603030501040103"/>
      <p:regular r:id="rId24"/>
    </p:embeddedFont>
    <p:embeddedFont>
      <p:font typeface="Canva Sans 2 Medium Italics" charset="1" panose="020B0603030501040103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notesMasters/notesMaster1.xml" Type="http://schemas.openxmlformats.org/officeDocument/2006/relationships/notesMaster"/><Relationship Id="rId54" Target="theme/theme2.xml" Type="http://schemas.openxmlformats.org/officeDocument/2006/relationships/theme"/><Relationship Id="rId55" Target="notesSlides/notesSlide1.xml" Type="http://schemas.openxmlformats.org/officeDocument/2006/relationships/notesSlide"/><Relationship Id="rId56" Target="notesSlides/notesSlide2.xml" Type="http://schemas.openxmlformats.org/officeDocument/2006/relationships/notesSlide"/><Relationship Id="rId57" Target="notesSlides/notesSlide3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Cette démarche commence par la définition d'une stratégie d'entreprise complète, incluant des : </a:t>
            </a:r>
          </a:p>
          <a:p>
            <a:r>
              <a:rPr lang="en-US"/>
              <a:t>o	objectifs financiers</a:t>
            </a:r>
          </a:p>
          <a:p>
            <a:r>
              <a:rPr lang="en-US"/>
              <a:t>o	des cibles de marché</a:t>
            </a:r>
          </a:p>
          <a:p>
            <a:r>
              <a:rPr lang="en-US"/>
              <a:t>o	des leviers de rentabilité</a:t>
            </a:r>
          </a:p>
          <a:p>
            <a:r>
              <a:rPr lang="en-US"/>
              <a:t>o	des forces/faiblesses</a:t>
            </a:r>
          </a:p>
          <a:p>
            <a:r>
              <a:rPr lang="en-US"/>
              <a:t>o	une mission claire</a:t>
            </a:r>
          </a:p>
          <a:p>
            <a:r>
              <a:rPr lang="en-US"/>
              <a:t/>
            </a:r>
          </a:p>
          <a:p>
            <a:r>
              <a:rPr lang="en-US"/>
              <a:t>Les équipes opérationnelles, grâce à leur connaissance terrain, déterminent ce qui est réalisable pour atteindre ces objectifs.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manifest agile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Dans le domaine du développement logiciel, le terme artefact fait référence aux informations clés nécessaires à tous les acteurs, durant le développement d'un produit.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Objectif du sprint : Améliorer la fidélisation des clients de 20 % en mettant en place un processus de feedback.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2.jpe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2.jpe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2" Target="../media/image47.jpeg" Type="http://schemas.openxmlformats.org/officeDocument/2006/relationships/image"/><Relationship Id="rId3" Target="../media/image48.jpeg" Type="http://schemas.openxmlformats.org/officeDocument/2006/relationships/image"/><Relationship Id="rId4" Target="../media/image49.jpe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7100" y="3086100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0113" y="2652012"/>
            <a:ext cx="1276987" cy="1276987"/>
          </a:xfrm>
          <a:custGeom>
            <a:avLst/>
            <a:gdLst/>
            <a:ahLst/>
            <a:cxnLst/>
            <a:rect r="r" b="b" t="t" l="l"/>
            <a:pathLst>
              <a:path h="1276987" w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29582" y="1028700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20864" y="1427539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82761">
            <a:off x="-1383321" y="-18594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2956" y="6564251"/>
            <a:ext cx="888305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6"/>
              </a:lnSpc>
            </a:pPr>
            <a:r>
              <a:rPr lang="en-US" sz="4230" spc="287">
                <a:solidFill>
                  <a:srgbClr val="F35000"/>
                </a:solidFill>
                <a:latin typeface="Codec Pro ExtraBold"/>
              </a:rPr>
              <a:t>Presentation 2023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2956" y="7292088"/>
            <a:ext cx="6844680" cy="698405"/>
            <a:chOff x="0" y="0"/>
            <a:chExt cx="1332157" cy="1359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2157" cy="135928"/>
            </a:xfrm>
            <a:custGeom>
              <a:avLst/>
              <a:gdLst/>
              <a:ahLst/>
              <a:cxnLst/>
              <a:rect r="r" b="b" t="t" l="l"/>
              <a:pathLst>
                <a:path h="135928" w="1332157">
                  <a:moveTo>
                    <a:pt x="20360" y="0"/>
                  </a:moveTo>
                  <a:lnTo>
                    <a:pt x="1311798" y="0"/>
                  </a:lnTo>
                  <a:cubicBezTo>
                    <a:pt x="1317197" y="0"/>
                    <a:pt x="1322376" y="2145"/>
                    <a:pt x="1326194" y="5963"/>
                  </a:cubicBezTo>
                  <a:cubicBezTo>
                    <a:pt x="1330012" y="9781"/>
                    <a:pt x="1332157" y="14960"/>
                    <a:pt x="1332157" y="20360"/>
                  </a:cubicBezTo>
                  <a:lnTo>
                    <a:pt x="1332157" y="115569"/>
                  </a:lnTo>
                  <a:cubicBezTo>
                    <a:pt x="1332157" y="120968"/>
                    <a:pt x="1330012" y="126147"/>
                    <a:pt x="1326194" y="129965"/>
                  </a:cubicBezTo>
                  <a:cubicBezTo>
                    <a:pt x="1322376" y="133783"/>
                    <a:pt x="1317197" y="135928"/>
                    <a:pt x="1311798" y="135928"/>
                  </a:cubicBezTo>
                  <a:lnTo>
                    <a:pt x="20360" y="135928"/>
                  </a:lnTo>
                  <a:cubicBezTo>
                    <a:pt x="14960" y="135928"/>
                    <a:pt x="9781" y="133783"/>
                    <a:pt x="5963" y="129965"/>
                  </a:cubicBezTo>
                  <a:cubicBezTo>
                    <a:pt x="2145" y="126147"/>
                    <a:pt x="0" y="120968"/>
                    <a:pt x="0" y="115569"/>
                  </a:cubicBezTo>
                  <a:lnTo>
                    <a:pt x="0" y="20360"/>
                  </a:lnTo>
                  <a:cubicBezTo>
                    <a:pt x="0" y="14960"/>
                    <a:pt x="2145" y="9781"/>
                    <a:pt x="5963" y="5963"/>
                  </a:cubicBezTo>
                  <a:cubicBezTo>
                    <a:pt x="9781" y="2145"/>
                    <a:pt x="14960" y="0"/>
                    <a:pt x="2036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68744" lIns="68744" bIns="68744" rIns="68744"/>
            <a:lstStyle/>
            <a:p>
              <a:pPr algn="r">
                <a:lnSpc>
                  <a:spcPts val="2730"/>
                </a:lnSpc>
              </a:pPr>
              <a:r>
                <a:rPr lang="en-US" sz="2100" spc="119">
                  <a:solidFill>
                    <a:srgbClr val="000000"/>
                  </a:solidFill>
                  <a:latin typeface="Canva Sans 1"/>
                </a:rPr>
                <a:t>Transformer votre entreprise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57742" y="7412516"/>
            <a:ext cx="457550" cy="457550"/>
          </a:xfrm>
          <a:custGeom>
            <a:avLst/>
            <a:gdLst/>
            <a:ahLst/>
            <a:cxnLst/>
            <a:rect r="r" b="b" t="t" l="l"/>
            <a:pathLst>
              <a:path h="457550" w="457550">
                <a:moveTo>
                  <a:pt x="0" y="0"/>
                </a:moveTo>
                <a:lnTo>
                  <a:pt x="457550" y="0"/>
                </a:lnTo>
                <a:lnTo>
                  <a:pt x="457550" y="457550"/>
                </a:lnTo>
                <a:lnTo>
                  <a:pt x="0" y="457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719876" y="8484651"/>
            <a:ext cx="2484121" cy="77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 1"/>
              </a:rPr>
              <a:t>Fait par Thomas</a:t>
            </a:r>
          </a:p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 1"/>
              </a:rPr>
              <a:t>Doan-bô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7682761">
            <a:off x="14146738" y="8589103"/>
            <a:ext cx="631420" cy="631420"/>
          </a:xfrm>
          <a:custGeom>
            <a:avLst/>
            <a:gdLst/>
            <a:ahLst/>
            <a:cxnLst/>
            <a:rect r="r" b="b" t="t" l="l"/>
            <a:pathLst>
              <a:path h="631420" w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2956" y="2798727"/>
            <a:ext cx="8883055" cy="394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47"/>
              </a:lnSpc>
            </a:pPr>
            <a:r>
              <a:rPr lang="en-US" sz="12372" spc="841">
                <a:solidFill>
                  <a:srgbClr val="000000"/>
                </a:solidFill>
                <a:latin typeface="Codec Pro ExtraBold"/>
              </a:rPr>
              <a:t>SCRUM Agil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85962" y="2341878"/>
            <a:ext cx="2951949" cy="534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>
                <a:solidFill>
                  <a:srgbClr val="010101"/>
                </a:solidFill>
                <a:latin typeface="Canva Sans 1"/>
              </a:rPr>
              <a:t>CLEANROBOT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7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9269" y="32554"/>
            <a:ext cx="10168731" cy="10168731"/>
          </a:xfrm>
          <a:custGeom>
            <a:avLst/>
            <a:gdLst/>
            <a:ahLst/>
            <a:cxnLst/>
            <a:rect r="r" b="b" t="t" l="l"/>
            <a:pathLst>
              <a:path h="10168731" w="10168731">
                <a:moveTo>
                  <a:pt x="0" y="0"/>
                </a:moveTo>
                <a:lnTo>
                  <a:pt x="10168731" y="0"/>
                </a:lnTo>
                <a:lnTo>
                  <a:pt x="10168731" y="10168732"/>
                </a:lnTo>
                <a:lnTo>
                  <a:pt x="0" y="1016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8755" y="1962392"/>
            <a:ext cx="2222506" cy="8794090"/>
          </a:xfrm>
          <a:custGeom>
            <a:avLst/>
            <a:gdLst/>
            <a:ahLst/>
            <a:cxnLst/>
            <a:rect r="r" b="b" t="t" l="l"/>
            <a:pathLst>
              <a:path h="8794090" w="2222506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093" y="3280262"/>
            <a:ext cx="11017347" cy="3844833"/>
          </a:xfrm>
          <a:custGeom>
            <a:avLst/>
            <a:gdLst/>
            <a:ahLst/>
            <a:cxnLst/>
            <a:rect r="r" b="b" t="t" l="l"/>
            <a:pathLst>
              <a:path h="3844833" w="11017347">
                <a:moveTo>
                  <a:pt x="0" y="0"/>
                </a:moveTo>
                <a:lnTo>
                  <a:pt x="11017347" y="0"/>
                </a:lnTo>
                <a:lnTo>
                  <a:pt x="11017347" y="3844833"/>
                </a:lnTo>
                <a:lnTo>
                  <a:pt x="0" y="38448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6" t="0" r="-73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3518" y="1582576"/>
            <a:ext cx="5348252" cy="85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FFFFF"/>
                </a:solidFill>
                <a:latin typeface="Canva Sans 1 Bold"/>
              </a:rPr>
              <a:t>ETAPE SCRUM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3518" y="3823102"/>
            <a:ext cx="874733" cy="78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7776" y="3870727"/>
            <a:ext cx="2900014" cy="78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Creation du backlog Product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3518" y="4736519"/>
            <a:ext cx="874733" cy="78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98251" y="4962525"/>
            <a:ext cx="3243193" cy="38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Sprint Planning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3518" y="5650143"/>
            <a:ext cx="874733" cy="78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07776" y="5897616"/>
            <a:ext cx="2607124" cy="38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Sprint Backlog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3518" y="6563560"/>
            <a:ext cx="874733" cy="78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8251" y="6789191"/>
            <a:ext cx="3071765" cy="38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Daily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3518" y="7476829"/>
            <a:ext cx="874733" cy="78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09436" y="7683411"/>
            <a:ext cx="3937688" cy="38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Sprint Review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3518" y="8387278"/>
            <a:ext cx="874733" cy="78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09436" y="8593859"/>
            <a:ext cx="3937688" cy="38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FFFFFF"/>
                </a:solidFill>
                <a:latin typeface="Canva Sans 2"/>
              </a:rPr>
              <a:t>Sprint Retrospective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96512" y="8232585"/>
            <a:ext cx="1852385" cy="53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2"/>
              </a:lnSpc>
              <a:spcBef>
                <a:spcPct val="0"/>
              </a:spcBef>
            </a:pPr>
            <a:r>
              <a:rPr lang="en-US" sz="3194" spc="31">
                <a:solidFill>
                  <a:srgbClr val="F35000"/>
                </a:solidFill>
                <a:latin typeface="Canva Sans 2 Bold"/>
              </a:rPr>
              <a:t>Artefact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71355" y="7193051"/>
            <a:ext cx="2808085" cy="109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2"/>
              </a:lnSpc>
              <a:spcBef>
                <a:spcPct val="0"/>
              </a:spcBef>
            </a:pPr>
            <a:r>
              <a:rPr lang="en-US" sz="3194" spc="31">
                <a:solidFill>
                  <a:srgbClr val="F35000"/>
                </a:solidFill>
                <a:latin typeface="Canva Sans 2 Bold"/>
              </a:rPr>
              <a:t>Product Increment</a:t>
            </a:r>
          </a:p>
        </p:txBody>
      </p:sp>
      <p:sp>
        <p:nvSpPr>
          <p:cNvPr name="AutoShape 20" id="20"/>
          <p:cNvSpPr/>
          <p:nvPr/>
        </p:nvSpPr>
        <p:spPr>
          <a:xfrm flipH="true" flipV="true">
            <a:off x="8452737" y="6456938"/>
            <a:ext cx="3543775" cy="20732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10862180" y="6722960"/>
            <a:ext cx="2060524" cy="15667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13319879" y="7771606"/>
            <a:ext cx="1651476" cy="6031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4483" y="8520018"/>
            <a:ext cx="19670065" cy="5255628"/>
          </a:xfrm>
          <a:custGeom>
            <a:avLst/>
            <a:gdLst/>
            <a:ahLst/>
            <a:cxnLst/>
            <a:rect r="r" b="b" t="t" l="l"/>
            <a:pathLst>
              <a:path h="5255628" w="19670065">
                <a:moveTo>
                  <a:pt x="0" y="0"/>
                </a:moveTo>
                <a:lnTo>
                  <a:pt x="19670065" y="0"/>
                </a:lnTo>
                <a:lnTo>
                  <a:pt x="19670065" y="5255628"/>
                </a:lnTo>
                <a:lnTo>
                  <a:pt x="0" y="525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91032" y="-3824459"/>
            <a:ext cx="19670065" cy="5255628"/>
          </a:xfrm>
          <a:custGeom>
            <a:avLst/>
            <a:gdLst/>
            <a:ahLst/>
            <a:cxnLst/>
            <a:rect r="r" b="b" t="t" l="l"/>
            <a:pathLst>
              <a:path h="5255628" w="19670065">
                <a:moveTo>
                  <a:pt x="0" y="0"/>
                </a:moveTo>
                <a:lnTo>
                  <a:pt x="19670064" y="0"/>
                </a:lnTo>
                <a:lnTo>
                  <a:pt x="19670064" y="5255629"/>
                </a:lnTo>
                <a:lnTo>
                  <a:pt x="0" y="5255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5292" y="3068842"/>
            <a:ext cx="10254732" cy="5328120"/>
          </a:xfrm>
          <a:custGeom>
            <a:avLst/>
            <a:gdLst/>
            <a:ahLst/>
            <a:cxnLst/>
            <a:rect r="r" b="b" t="t" l="l"/>
            <a:pathLst>
              <a:path h="5328120" w="10254732">
                <a:moveTo>
                  <a:pt x="0" y="0"/>
                </a:moveTo>
                <a:lnTo>
                  <a:pt x="10254732" y="0"/>
                </a:lnTo>
                <a:lnTo>
                  <a:pt x="10254732" y="5328121"/>
                </a:lnTo>
                <a:lnTo>
                  <a:pt x="0" y="532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8312" y="1505635"/>
            <a:ext cx="8948256" cy="95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7"/>
              </a:lnSpc>
              <a:spcBef>
                <a:spcPct val="0"/>
              </a:spcBef>
            </a:pPr>
            <a:r>
              <a:rPr lang="en-US" sz="5462" spc="273">
                <a:solidFill>
                  <a:srgbClr val="F47C00"/>
                </a:solidFill>
                <a:latin typeface="Canva Sans 1 Bold"/>
              </a:rPr>
              <a:t> Le backlog Product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80024" y="3434543"/>
            <a:ext cx="5730158" cy="36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sz="2192" spc="21">
                <a:solidFill>
                  <a:srgbClr val="000000"/>
                </a:solidFill>
                <a:latin typeface="Canva Sans 2"/>
              </a:rPr>
              <a:t>« Améliorer la fidélité des clients. 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44405" y="5105400"/>
            <a:ext cx="5730158" cy="36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sz="2192" spc="21">
                <a:solidFill>
                  <a:srgbClr val="000000"/>
                </a:solidFill>
                <a:latin typeface="Canva Sans 2"/>
              </a:rPr>
              <a:t>« Améliorer les performances du site. »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82897" y="6579733"/>
            <a:ext cx="5730158" cy="112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sz="2192" spc="21">
                <a:solidFill>
                  <a:srgbClr val="000000"/>
                </a:solidFill>
                <a:latin typeface="Canva Sans 2"/>
              </a:rPr>
              <a:t>« En tant qu’utilisateur, je souhaite pouvoir rechercher des produits par leur nom. »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4483" y="8520018"/>
            <a:ext cx="19670065" cy="5255628"/>
          </a:xfrm>
          <a:custGeom>
            <a:avLst/>
            <a:gdLst/>
            <a:ahLst/>
            <a:cxnLst/>
            <a:rect r="r" b="b" t="t" l="l"/>
            <a:pathLst>
              <a:path h="5255628" w="19670065">
                <a:moveTo>
                  <a:pt x="0" y="0"/>
                </a:moveTo>
                <a:lnTo>
                  <a:pt x="19670065" y="0"/>
                </a:lnTo>
                <a:lnTo>
                  <a:pt x="19670065" y="5255628"/>
                </a:lnTo>
                <a:lnTo>
                  <a:pt x="0" y="525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91032" y="-3824459"/>
            <a:ext cx="19670065" cy="5255628"/>
          </a:xfrm>
          <a:custGeom>
            <a:avLst/>
            <a:gdLst/>
            <a:ahLst/>
            <a:cxnLst/>
            <a:rect r="r" b="b" t="t" l="l"/>
            <a:pathLst>
              <a:path h="5255628" w="19670065">
                <a:moveTo>
                  <a:pt x="0" y="0"/>
                </a:moveTo>
                <a:lnTo>
                  <a:pt x="19670064" y="0"/>
                </a:lnTo>
                <a:lnTo>
                  <a:pt x="19670064" y="5255629"/>
                </a:lnTo>
                <a:lnTo>
                  <a:pt x="0" y="5255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3392" y="3625696"/>
            <a:ext cx="5900889" cy="3374824"/>
          </a:xfrm>
          <a:custGeom>
            <a:avLst/>
            <a:gdLst/>
            <a:ahLst/>
            <a:cxnLst/>
            <a:rect r="r" b="b" t="t" l="l"/>
            <a:pathLst>
              <a:path h="3374824" w="5900889">
                <a:moveTo>
                  <a:pt x="0" y="0"/>
                </a:moveTo>
                <a:lnTo>
                  <a:pt x="5900889" y="0"/>
                </a:lnTo>
                <a:lnTo>
                  <a:pt x="5900889" y="3374823"/>
                </a:lnTo>
                <a:lnTo>
                  <a:pt x="0" y="3374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8312" y="1505635"/>
            <a:ext cx="10062378" cy="95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7"/>
              </a:lnSpc>
              <a:spcBef>
                <a:spcPct val="0"/>
              </a:spcBef>
            </a:pPr>
            <a:r>
              <a:rPr lang="en-US" sz="5462" spc="273">
                <a:solidFill>
                  <a:srgbClr val="F47C00"/>
                </a:solidFill>
                <a:latin typeface="Canva Sans 1 Bold"/>
              </a:rPr>
              <a:t> Sprint Backlog - POKER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80759" y="3587596"/>
            <a:ext cx="5730158" cy="112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sz="2192" spc="21">
                <a:solidFill>
                  <a:srgbClr val="000000"/>
                </a:solidFill>
                <a:latin typeface="Canva Sans 2"/>
              </a:rPr>
              <a:t>« En tant qu’utilisateur, je souhaite pouvoir rechercher des produits par leur nom. 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29142" y="6952894"/>
            <a:ext cx="5730158" cy="8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492" spc="24">
                <a:solidFill>
                  <a:srgbClr val="000000"/>
                </a:solidFill>
                <a:latin typeface="Canva Sans 2 Bold"/>
              </a:rPr>
              <a:t>Definition of Done </a:t>
            </a:r>
          </a:p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2" spc="24">
                <a:solidFill>
                  <a:srgbClr val="000000"/>
                </a:solidFill>
                <a:latin typeface="Canva Sans 2 Bold"/>
              </a:rPr>
              <a:t>-&gt; Qualité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78312" y="5584719"/>
            <a:ext cx="5730158" cy="129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492" spc="24">
                <a:solidFill>
                  <a:srgbClr val="000000"/>
                </a:solidFill>
                <a:latin typeface="Canva Sans 2 Bold"/>
              </a:rPr>
              <a:t>Definition of Ready</a:t>
            </a:r>
          </a:p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2" spc="24">
                <a:solidFill>
                  <a:srgbClr val="000000"/>
                </a:solidFill>
                <a:latin typeface="Canva Sans 2 Bold"/>
              </a:rPr>
              <a:t>-&gt; Quand nous pouvons démarrer l’US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8167" y="3363053"/>
            <a:ext cx="2613281" cy="2613281"/>
            <a:chOff x="0" y="0"/>
            <a:chExt cx="3484374" cy="3484374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3484374" cy="3484374"/>
              <a:chOff x="0" y="0"/>
              <a:chExt cx="2540000" cy="254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32235"/>
                    </a:lnTo>
                    <a:cubicBezTo>
                      <a:pt x="995966" y="330729"/>
                      <a:pt x="684141" y="509524"/>
                      <a:pt x="515325" y="800918"/>
                    </a:cubicBezTo>
                    <a:cubicBezTo>
                      <a:pt x="346509" y="1092311"/>
                      <a:pt x="346509" y="1451759"/>
                      <a:pt x="515325" y="1743152"/>
                    </a:cubicBezTo>
                    <a:cubicBezTo>
                      <a:pt x="684141" y="2034546"/>
                      <a:pt x="995966" y="2213341"/>
                      <a:pt x="1332725" y="2211835"/>
                    </a:cubicBezTo>
                    <a:cubicBezTo>
                      <a:pt x="1669484" y="2213341"/>
                      <a:pt x="1981309" y="2034546"/>
                      <a:pt x="2150125" y="1743152"/>
                    </a:cubicBezTo>
                    <a:cubicBezTo>
                      <a:pt x="2318941" y="1451759"/>
                      <a:pt x="2318941" y="1092311"/>
                      <a:pt x="2150125" y="800918"/>
                    </a:cubicBezTo>
                    <a:cubicBezTo>
                      <a:pt x="1981309" y="509524"/>
                      <a:pt x="1669484" y="330729"/>
                      <a:pt x="1332725" y="3322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1259073" y="5157"/>
                <a:ext cx="1304884" cy="1481722"/>
              </a:xfrm>
              <a:custGeom>
                <a:avLst/>
                <a:gdLst/>
                <a:ahLst/>
                <a:cxnLst/>
                <a:rect r="r" b="b" t="t" l="l"/>
                <a:pathLst>
                  <a:path h="1481722" w="1304884">
                    <a:moveTo>
                      <a:pt x="200697" y="9101"/>
                    </a:moveTo>
                    <a:cubicBezTo>
                      <a:pt x="840165" y="105739"/>
                      <a:pt x="1304884" y="667487"/>
                      <a:pt x="1279985" y="1313737"/>
                    </a:cubicBezTo>
                    <a:cubicBezTo>
                      <a:pt x="1277972" y="1372864"/>
                      <a:pt x="1244477" y="1426394"/>
                      <a:pt x="1192182" y="1454058"/>
                    </a:cubicBezTo>
                    <a:cubicBezTo>
                      <a:pt x="1139887" y="1481722"/>
                      <a:pt x="1076788" y="1479291"/>
                      <a:pt x="1026777" y="1447685"/>
                    </a:cubicBezTo>
                    <a:cubicBezTo>
                      <a:pt x="976766" y="1416080"/>
                      <a:pt x="947488" y="1360131"/>
                      <a:pt x="950030" y="1301024"/>
                    </a:cubicBezTo>
                    <a:cubicBezTo>
                      <a:pt x="968455" y="822800"/>
                      <a:pt x="624563" y="407106"/>
                      <a:pt x="151357" y="335594"/>
                    </a:cubicBezTo>
                    <a:cubicBezTo>
                      <a:pt x="92821" y="327016"/>
                      <a:pt x="43350" y="287773"/>
                      <a:pt x="21675" y="232725"/>
                    </a:cubicBezTo>
                    <a:cubicBezTo>
                      <a:pt x="0" y="177678"/>
                      <a:pt x="9436" y="115241"/>
                      <a:pt x="46409" y="69056"/>
                    </a:cubicBezTo>
                    <a:cubicBezTo>
                      <a:pt x="83382" y="22871"/>
                      <a:pt x="142240" y="0"/>
                      <a:pt x="200697" y="9101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2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30210" y="523171"/>
            <a:ext cx="4148974" cy="9428867"/>
            <a:chOff x="0" y="0"/>
            <a:chExt cx="3093720" cy="7030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93720" cy="7030720"/>
            </a:xfrm>
            <a:custGeom>
              <a:avLst/>
              <a:gdLst/>
              <a:ahLst/>
              <a:cxnLst/>
              <a:rect r="r" b="b" t="t" l="l"/>
              <a:pathLst>
                <a:path h="7030720" w="3093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3093720" y="7030720"/>
                  </a:lnTo>
                  <a:lnTo>
                    <a:pt x="0" y="7030720"/>
                  </a:lnTo>
                  <a:lnTo>
                    <a:pt x="0" y="70307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549" t="0" r="-12054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67479" y="-4240424"/>
            <a:ext cx="8480848" cy="848084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64449" y="3363053"/>
            <a:ext cx="2613281" cy="2613281"/>
            <a:chOff x="0" y="0"/>
            <a:chExt cx="3484374" cy="3484374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3484374" cy="3484374"/>
              <a:chOff x="0" y="0"/>
              <a:chExt cx="2540000" cy="254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30635"/>
                    </a:lnTo>
                    <a:cubicBezTo>
                      <a:pt x="959559" y="228966"/>
                      <a:pt x="614023" y="427090"/>
                      <a:pt x="426957" y="749986"/>
                    </a:cubicBezTo>
                    <a:cubicBezTo>
                      <a:pt x="239891" y="1072882"/>
                      <a:pt x="239891" y="1471188"/>
                      <a:pt x="426957" y="1794084"/>
                    </a:cubicBezTo>
                    <a:cubicBezTo>
                      <a:pt x="614023" y="2116980"/>
                      <a:pt x="959559" y="2315104"/>
                      <a:pt x="1332725" y="2313435"/>
                    </a:cubicBezTo>
                    <a:cubicBezTo>
                      <a:pt x="1705891" y="2315104"/>
                      <a:pt x="2051427" y="2116980"/>
                      <a:pt x="2238493" y="1794084"/>
                    </a:cubicBezTo>
                    <a:cubicBezTo>
                      <a:pt x="2425559" y="1471188"/>
                      <a:pt x="2425559" y="1072882"/>
                      <a:pt x="2238493" y="749986"/>
                    </a:cubicBezTo>
                    <a:cubicBezTo>
                      <a:pt x="2051427" y="427090"/>
                      <a:pt x="1705891" y="228966"/>
                      <a:pt x="1332725" y="2306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-833" y="1994"/>
                <a:ext cx="2575616" cy="2543978"/>
              </a:xfrm>
              <a:custGeom>
                <a:avLst/>
                <a:gdLst/>
                <a:ahLst/>
                <a:cxnLst/>
                <a:rect r="r" b="b" t="t" l="l"/>
                <a:pathLst>
                  <a:path h="2543978" w="2575616">
                    <a:moveTo>
                      <a:pt x="1396437" y="4232"/>
                    </a:moveTo>
                    <a:cubicBezTo>
                      <a:pt x="2072245" y="71400"/>
                      <a:pt x="2575616" y="658359"/>
                      <a:pt x="2538984" y="1336508"/>
                    </a:cubicBezTo>
                    <a:cubicBezTo>
                      <a:pt x="2502352" y="2014657"/>
                      <a:pt x="1938683" y="2543978"/>
                      <a:pt x="1259572" y="2537956"/>
                    </a:cubicBezTo>
                    <a:cubicBezTo>
                      <a:pt x="580461" y="2531934"/>
                      <a:pt x="26267" y="1992701"/>
                      <a:pt x="1666" y="1314010"/>
                    </a:cubicBezTo>
                    <a:cubicBezTo>
                      <a:pt x="0" y="1273086"/>
                      <a:pt x="20357" y="1234398"/>
                      <a:pt x="55030" y="1212596"/>
                    </a:cubicBezTo>
                    <a:cubicBezTo>
                      <a:pt x="89703" y="1190795"/>
                      <a:pt x="133391" y="1189211"/>
                      <a:pt x="169551" y="1208445"/>
                    </a:cubicBezTo>
                    <a:cubicBezTo>
                      <a:pt x="205711" y="1227680"/>
                      <a:pt x="228816" y="1264792"/>
                      <a:pt x="230116" y="1305729"/>
                    </a:cubicBezTo>
                    <a:cubicBezTo>
                      <a:pt x="250289" y="1862256"/>
                      <a:pt x="704728" y="2304427"/>
                      <a:pt x="1261599" y="2309365"/>
                    </a:cubicBezTo>
                    <a:cubicBezTo>
                      <a:pt x="1818470" y="2314303"/>
                      <a:pt x="2280679" y="1880260"/>
                      <a:pt x="2310717" y="1324178"/>
                    </a:cubicBezTo>
                    <a:cubicBezTo>
                      <a:pt x="2340755" y="768096"/>
                      <a:pt x="1927991" y="286789"/>
                      <a:pt x="1373829" y="231712"/>
                    </a:cubicBezTo>
                    <a:cubicBezTo>
                      <a:pt x="1333054" y="227843"/>
                      <a:pt x="1297466" y="202454"/>
                      <a:pt x="1280540" y="165157"/>
                    </a:cubicBezTo>
                    <a:cubicBezTo>
                      <a:pt x="1263614" y="127861"/>
                      <a:pt x="1267938" y="84358"/>
                      <a:pt x="1291874" y="51123"/>
                    </a:cubicBezTo>
                    <a:cubicBezTo>
                      <a:pt x="1315810" y="17887"/>
                      <a:pt x="1355699" y="0"/>
                      <a:pt x="1396437" y="4232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2039016" y="3363053"/>
            <a:ext cx="2613281" cy="2613281"/>
            <a:chOff x="0" y="0"/>
            <a:chExt cx="3484374" cy="3484374"/>
          </a:xfrm>
        </p:grpSpPr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0" y="0"/>
              <a:ext cx="3484374" cy="3484374"/>
              <a:chOff x="0" y="0"/>
              <a:chExt cx="2540000" cy="254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30635"/>
                    </a:lnTo>
                    <a:cubicBezTo>
                      <a:pt x="959559" y="228966"/>
                      <a:pt x="614023" y="427090"/>
                      <a:pt x="426957" y="749986"/>
                    </a:cubicBezTo>
                    <a:cubicBezTo>
                      <a:pt x="239891" y="1072882"/>
                      <a:pt x="239891" y="1471188"/>
                      <a:pt x="426957" y="1794084"/>
                    </a:cubicBezTo>
                    <a:cubicBezTo>
                      <a:pt x="614023" y="2116980"/>
                      <a:pt x="959559" y="2315104"/>
                      <a:pt x="1332725" y="2313435"/>
                    </a:cubicBezTo>
                    <a:cubicBezTo>
                      <a:pt x="1705891" y="2315104"/>
                      <a:pt x="2051427" y="2116980"/>
                      <a:pt x="2238493" y="1794084"/>
                    </a:cubicBezTo>
                    <a:cubicBezTo>
                      <a:pt x="2425559" y="1471188"/>
                      <a:pt x="2425559" y="1072882"/>
                      <a:pt x="2238493" y="749986"/>
                    </a:cubicBezTo>
                    <a:cubicBezTo>
                      <a:pt x="2051427" y="427090"/>
                      <a:pt x="1705891" y="228966"/>
                      <a:pt x="1332725" y="2306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30635"/>
                    </a:lnTo>
                    <a:cubicBezTo>
                      <a:pt x="959559" y="228966"/>
                      <a:pt x="614023" y="427090"/>
                      <a:pt x="426957" y="749986"/>
                    </a:cubicBezTo>
                    <a:cubicBezTo>
                      <a:pt x="239891" y="1072882"/>
                      <a:pt x="239891" y="1471188"/>
                      <a:pt x="426957" y="1794084"/>
                    </a:cubicBezTo>
                    <a:cubicBezTo>
                      <a:pt x="614023" y="2116980"/>
                      <a:pt x="959559" y="2315104"/>
                      <a:pt x="1332725" y="2313435"/>
                    </a:cubicBezTo>
                    <a:cubicBezTo>
                      <a:pt x="1705891" y="2315104"/>
                      <a:pt x="2051427" y="2116980"/>
                      <a:pt x="2238493" y="1794084"/>
                    </a:cubicBezTo>
                    <a:cubicBezTo>
                      <a:pt x="2425559" y="1471188"/>
                      <a:pt x="2425559" y="1072882"/>
                      <a:pt x="2238493" y="749986"/>
                    </a:cubicBezTo>
                    <a:cubicBezTo>
                      <a:pt x="2051427" y="427090"/>
                      <a:pt x="1705891" y="228966"/>
                      <a:pt x="1332725" y="230635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sp>
        <p:nvSpPr>
          <p:cNvPr name="TextBox 22" id="22"/>
          <p:cNvSpPr txBox="true"/>
          <p:nvPr/>
        </p:nvSpPr>
        <p:spPr>
          <a:xfrm rot="0">
            <a:off x="4789283" y="1534390"/>
            <a:ext cx="6994619" cy="7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4"/>
              </a:lnSpc>
            </a:pPr>
            <a:r>
              <a:rPr lang="en-US" sz="4773" spc="238">
                <a:solidFill>
                  <a:srgbClr val="F47C00"/>
                </a:solidFill>
                <a:latin typeface="Canva Sans 1 Bold"/>
              </a:rPr>
              <a:t> Sprint execution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07041" y="4469668"/>
            <a:ext cx="227553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15min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17698" y="4298218"/>
            <a:ext cx="227553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Product Owner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11204" y="4469668"/>
            <a:ext cx="227553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DEV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652297" y="990357"/>
            <a:ext cx="1955505" cy="2133983"/>
          </a:xfrm>
          <a:custGeom>
            <a:avLst/>
            <a:gdLst/>
            <a:ahLst/>
            <a:cxnLst/>
            <a:rect r="r" b="b" t="t" l="l"/>
            <a:pathLst>
              <a:path h="2133983" w="1955505">
                <a:moveTo>
                  <a:pt x="0" y="0"/>
                </a:moveTo>
                <a:lnTo>
                  <a:pt x="1955505" y="0"/>
                </a:lnTo>
                <a:lnTo>
                  <a:pt x="1955505" y="2133983"/>
                </a:lnTo>
                <a:lnTo>
                  <a:pt x="0" y="2133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789283" y="2638565"/>
            <a:ext cx="724973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3"/>
              </a:lnSpc>
            </a:pPr>
            <a:r>
              <a:rPr lang="en-US" sz="3078" spc="153">
                <a:solidFill>
                  <a:srgbClr val="000000"/>
                </a:solidFill>
                <a:latin typeface="Canva Sans 1 Bold"/>
              </a:rPr>
              <a:t>Daily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4483935" y="8311187"/>
            <a:ext cx="47141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36230" y="6309708"/>
            <a:ext cx="2244284" cy="31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988">
                <a:solidFill>
                  <a:srgbClr val="000000"/>
                </a:solidFill>
                <a:latin typeface="DM Sans"/>
              </a:rPr>
              <a:t>Ajuste son plan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17698" y="6309708"/>
            <a:ext cx="2244284" cy="645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988">
                <a:solidFill>
                  <a:srgbClr val="000000"/>
                </a:solidFill>
                <a:latin typeface="DM Sans"/>
              </a:rPr>
              <a:t>Mesure l’avancement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07041" y="6309708"/>
            <a:ext cx="2244284" cy="31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988">
                <a:solidFill>
                  <a:srgbClr val="000000"/>
                </a:solidFill>
                <a:latin typeface="DM Sans"/>
              </a:rPr>
              <a:t>Synchronise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32783" y="7336643"/>
            <a:ext cx="1818665" cy="57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43">
                <a:solidFill>
                  <a:srgbClr val="000000"/>
                </a:solidFill>
                <a:latin typeface="Canva Sans 2 Bold"/>
              </a:rPr>
              <a:t>Qu’ai-je fait hier</a:t>
            </a:r>
            <a:r>
              <a:rPr lang="en-US" sz="1643">
                <a:solidFill>
                  <a:srgbClr val="000000"/>
                </a:solidFill>
                <a:cs typeface="Canva Sans 2 Bold"/>
              </a:rPr>
              <a:t> ? </a:t>
            </a:r>
          </a:p>
          <a:p>
            <a:pPr algn="ctr">
              <a:lnSpc>
                <a:spcPts val="230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8881021" y="8117001"/>
            <a:ext cx="3024972" cy="284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43">
                <a:solidFill>
                  <a:srgbClr val="000000"/>
                </a:solidFill>
                <a:latin typeface="Canva Sans 2 Bold"/>
              </a:rPr>
              <a:t>Que vais-je faire aujourd’hui 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98222" y="8973618"/>
            <a:ext cx="3364584" cy="284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43">
                <a:solidFill>
                  <a:srgbClr val="000000"/>
                </a:solidFill>
                <a:latin typeface="Canva Sans 2 Bold"/>
              </a:rPr>
              <a:t>Est-ce que je vois des obstacles 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45324" y="2833630"/>
            <a:ext cx="2613281" cy="2613281"/>
            <a:chOff x="0" y="0"/>
            <a:chExt cx="3484374" cy="3484374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3484374" cy="3484374"/>
              <a:chOff x="0" y="0"/>
              <a:chExt cx="2540000" cy="254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32235"/>
                    </a:lnTo>
                    <a:cubicBezTo>
                      <a:pt x="995966" y="330729"/>
                      <a:pt x="684141" y="509524"/>
                      <a:pt x="515325" y="800918"/>
                    </a:cubicBezTo>
                    <a:cubicBezTo>
                      <a:pt x="346509" y="1092311"/>
                      <a:pt x="346509" y="1451759"/>
                      <a:pt x="515325" y="1743152"/>
                    </a:cubicBezTo>
                    <a:cubicBezTo>
                      <a:pt x="684141" y="2034546"/>
                      <a:pt x="995966" y="2213341"/>
                      <a:pt x="1332725" y="2211835"/>
                    </a:cubicBezTo>
                    <a:cubicBezTo>
                      <a:pt x="1669484" y="2213341"/>
                      <a:pt x="1981309" y="2034546"/>
                      <a:pt x="2150125" y="1743152"/>
                    </a:cubicBezTo>
                    <a:cubicBezTo>
                      <a:pt x="2318941" y="1451759"/>
                      <a:pt x="2318941" y="1092311"/>
                      <a:pt x="2150125" y="800918"/>
                    </a:cubicBezTo>
                    <a:cubicBezTo>
                      <a:pt x="1981309" y="509524"/>
                      <a:pt x="1669484" y="330729"/>
                      <a:pt x="1332725" y="3322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1259073" y="5157"/>
                <a:ext cx="1280927" cy="2529687"/>
              </a:xfrm>
              <a:custGeom>
                <a:avLst/>
                <a:gdLst/>
                <a:ahLst/>
                <a:cxnLst/>
                <a:rect r="r" b="b" t="t" l="l"/>
                <a:pathLst>
                  <a:path h="2529687" w="1280927">
                    <a:moveTo>
                      <a:pt x="200697" y="9101"/>
                    </a:moveTo>
                    <a:cubicBezTo>
                      <a:pt x="821762" y="102958"/>
                      <a:pt x="1280927" y="636726"/>
                      <a:pt x="1280927" y="1264843"/>
                    </a:cubicBezTo>
                    <a:cubicBezTo>
                      <a:pt x="1280927" y="1892960"/>
                      <a:pt x="821762" y="2426728"/>
                      <a:pt x="200697" y="2520585"/>
                    </a:cubicBezTo>
                    <a:cubicBezTo>
                      <a:pt x="142240" y="2529686"/>
                      <a:pt x="83382" y="2506815"/>
                      <a:pt x="46409" y="2460630"/>
                    </a:cubicBezTo>
                    <a:cubicBezTo>
                      <a:pt x="9436" y="2414446"/>
                      <a:pt x="0" y="2352008"/>
                      <a:pt x="21675" y="2296961"/>
                    </a:cubicBezTo>
                    <a:cubicBezTo>
                      <a:pt x="43350" y="2241913"/>
                      <a:pt x="92821" y="2202670"/>
                      <a:pt x="151357" y="2194092"/>
                    </a:cubicBezTo>
                    <a:cubicBezTo>
                      <a:pt x="610945" y="2124638"/>
                      <a:pt x="950727" y="1729650"/>
                      <a:pt x="950727" y="1264843"/>
                    </a:cubicBezTo>
                    <a:cubicBezTo>
                      <a:pt x="950727" y="800036"/>
                      <a:pt x="610945" y="405048"/>
                      <a:pt x="151357" y="335594"/>
                    </a:cubicBezTo>
                    <a:cubicBezTo>
                      <a:pt x="92821" y="327016"/>
                      <a:pt x="43350" y="287773"/>
                      <a:pt x="21675" y="232725"/>
                    </a:cubicBezTo>
                    <a:cubicBezTo>
                      <a:pt x="0" y="177678"/>
                      <a:pt x="9436" y="115241"/>
                      <a:pt x="46409" y="69056"/>
                    </a:cubicBezTo>
                    <a:cubicBezTo>
                      <a:pt x="83382" y="22871"/>
                      <a:pt x="142240" y="0"/>
                      <a:pt x="200697" y="9101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2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30210" y="523171"/>
            <a:ext cx="4148974" cy="9428867"/>
            <a:chOff x="0" y="0"/>
            <a:chExt cx="3093720" cy="7030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93720" cy="7030720"/>
            </a:xfrm>
            <a:custGeom>
              <a:avLst/>
              <a:gdLst/>
              <a:ahLst/>
              <a:cxnLst/>
              <a:rect r="r" b="b" t="t" l="l"/>
              <a:pathLst>
                <a:path h="7030720" w="3093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3093720" y="7030720"/>
                  </a:lnTo>
                  <a:lnTo>
                    <a:pt x="0" y="7030720"/>
                  </a:lnTo>
                  <a:lnTo>
                    <a:pt x="0" y="70307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549" t="0" r="-12054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822526" y="-4240424"/>
            <a:ext cx="7825802" cy="78258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71605" y="2833630"/>
            <a:ext cx="2613281" cy="2613281"/>
            <a:chOff x="0" y="0"/>
            <a:chExt cx="3484374" cy="3484374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3484374" cy="3484374"/>
              <a:chOff x="0" y="0"/>
              <a:chExt cx="2540000" cy="254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30635"/>
                    </a:lnTo>
                    <a:cubicBezTo>
                      <a:pt x="959559" y="228966"/>
                      <a:pt x="614023" y="427090"/>
                      <a:pt x="426957" y="749986"/>
                    </a:cubicBezTo>
                    <a:cubicBezTo>
                      <a:pt x="239891" y="1072882"/>
                      <a:pt x="239891" y="1471188"/>
                      <a:pt x="426957" y="1794084"/>
                    </a:cubicBezTo>
                    <a:cubicBezTo>
                      <a:pt x="614023" y="2116980"/>
                      <a:pt x="959559" y="2315104"/>
                      <a:pt x="1332725" y="2313435"/>
                    </a:cubicBezTo>
                    <a:cubicBezTo>
                      <a:pt x="1705891" y="2315104"/>
                      <a:pt x="2051427" y="2116980"/>
                      <a:pt x="2238493" y="1794084"/>
                    </a:cubicBezTo>
                    <a:cubicBezTo>
                      <a:pt x="2425559" y="1471188"/>
                      <a:pt x="2425559" y="1072882"/>
                      <a:pt x="2238493" y="749986"/>
                    </a:cubicBezTo>
                    <a:cubicBezTo>
                      <a:pt x="2051427" y="427090"/>
                      <a:pt x="1705891" y="228966"/>
                      <a:pt x="1332725" y="2306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-833" y="1994"/>
                <a:ext cx="2575616" cy="2543978"/>
              </a:xfrm>
              <a:custGeom>
                <a:avLst/>
                <a:gdLst/>
                <a:ahLst/>
                <a:cxnLst/>
                <a:rect r="r" b="b" t="t" l="l"/>
                <a:pathLst>
                  <a:path h="2543978" w="2575616">
                    <a:moveTo>
                      <a:pt x="1396437" y="4232"/>
                    </a:moveTo>
                    <a:cubicBezTo>
                      <a:pt x="2072245" y="71400"/>
                      <a:pt x="2575616" y="658359"/>
                      <a:pt x="2538984" y="1336508"/>
                    </a:cubicBezTo>
                    <a:cubicBezTo>
                      <a:pt x="2502352" y="2014657"/>
                      <a:pt x="1938683" y="2543978"/>
                      <a:pt x="1259572" y="2537956"/>
                    </a:cubicBezTo>
                    <a:cubicBezTo>
                      <a:pt x="580461" y="2531934"/>
                      <a:pt x="26267" y="1992701"/>
                      <a:pt x="1666" y="1314010"/>
                    </a:cubicBezTo>
                    <a:cubicBezTo>
                      <a:pt x="0" y="1273086"/>
                      <a:pt x="20357" y="1234398"/>
                      <a:pt x="55030" y="1212596"/>
                    </a:cubicBezTo>
                    <a:cubicBezTo>
                      <a:pt x="89703" y="1190795"/>
                      <a:pt x="133391" y="1189211"/>
                      <a:pt x="169551" y="1208445"/>
                    </a:cubicBezTo>
                    <a:cubicBezTo>
                      <a:pt x="205711" y="1227680"/>
                      <a:pt x="228816" y="1264792"/>
                      <a:pt x="230116" y="1305729"/>
                    </a:cubicBezTo>
                    <a:cubicBezTo>
                      <a:pt x="250289" y="1862256"/>
                      <a:pt x="704728" y="2304427"/>
                      <a:pt x="1261599" y="2309365"/>
                    </a:cubicBezTo>
                    <a:cubicBezTo>
                      <a:pt x="1818470" y="2314303"/>
                      <a:pt x="2280679" y="1880260"/>
                      <a:pt x="2310717" y="1324178"/>
                    </a:cubicBezTo>
                    <a:cubicBezTo>
                      <a:pt x="2340755" y="768096"/>
                      <a:pt x="1927991" y="286789"/>
                      <a:pt x="1373829" y="231712"/>
                    </a:cubicBezTo>
                    <a:cubicBezTo>
                      <a:pt x="1333054" y="227843"/>
                      <a:pt x="1297466" y="202454"/>
                      <a:pt x="1280540" y="165157"/>
                    </a:cubicBezTo>
                    <a:cubicBezTo>
                      <a:pt x="1263614" y="127861"/>
                      <a:pt x="1267938" y="84358"/>
                      <a:pt x="1291874" y="51123"/>
                    </a:cubicBezTo>
                    <a:cubicBezTo>
                      <a:pt x="1315810" y="17887"/>
                      <a:pt x="1355699" y="0"/>
                      <a:pt x="1396437" y="4232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1946173" y="2833630"/>
            <a:ext cx="2613281" cy="2613281"/>
            <a:chOff x="0" y="0"/>
            <a:chExt cx="3484374" cy="3484374"/>
          </a:xfrm>
        </p:grpSpPr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0" y="0"/>
              <a:ext cx="3484374" cy="3484374"/>
              <a:chOff x="0" y="0"/>
              <a:chExt cx="2540000" cy="254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30635"/>
                    </a:lnTo>
                    <a:cubicBezTo>
                      <a:pt x="959559" y="228966"/>
                      <a:pt x="614023" y="427090"/>
                      <a:pt x="426957" y="749986"/>
                    </a:cubicBezTo>
                    <a:cubicBezTo>
                      <a:pt x="239891" y="1072882"/>
                      <a:pt x="239891" y="1471188"/>
                      <a:pt x="426957" y="1794084"/>
                    </a:cubicBezTo>
                    <a:cubicBezTo>
                      <a:pt x="614023" y="2116980"/>
                      <a:pt x="959559" y="2315104"/>
                      <a:pt x="1332725" y="2313435"/>
                    </a:cubicBezTo>
                    <a:cubicBezTo>
                      <a:pt x="1705891" y="2315104"/>
                      <a:pt x="2051427" y="2116980"/>
                      <a:pt x="2238493" y="1794084"/>
                    </a:cubicBezTo>
                    <a:cubicBezTo>
                      <a:pt x="2425559" y="1471188"/>
                      <a:pt x="2425559" y="1072882"/>
                      <a:pt x="2238493" y="749986"/>
                    </a:cubicBezTo>
                    <a:cubicBezTo>
                      <a:pt x="2051427" y="427090"/>
                      <a:pt x="1705891" y="228966"/>
                      <a:pt x="1332725" y="2306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30635"/>
                    </a:lnTo>
                    <a:cubicBezTo>
                      <a:pt x="959559" y="228966"/>
                      <a:pt x="614023" y="427090"/>
                      <a:pt x="426957" y="749986"/>
                    </a:cubicBezTo>
                    <a:cubicBezTo>
                      <a:pt x="239891" y="1072882"/>
                      <a:pt x="239891" y="1471188"/>
                      <a:pt x="426957" y="1794084"/>
                    </a:cubicBezTo>
                    <a:cubicBezTo>
                      <a:pt x="614023" y="2116980"/>
                      <a:pt x="959559" y="2315104"/>
                      <a:pt x="1332725" y="2313435"/>
                    </a:cubicBezTo>
                    <a:cubicBezTo>
                      <a:pt x="1705891" y="2315104"/>
                      <a:pt x="2051427" y="2116980"/>
                      <a:pt x="2238493" y="1794084"/>
                    </a:cubicBezTo>
                    <a:cubicBezTo>
                      <a:pt x="2425559" y="1471188"/>
                      <a:pt x="2425559" y="1072882"/>
                      <a:pt x="2238493" y="749986"/>
                    </a:cubicBezTo>
                    <a:cubicBezTo>
                      <a:pt x="2051427" y="427090"/>
                      <a:pt x="1705891" y="228966"/>
                      <a:pt x="1332725" y="230635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sp>
        <p:nvSpPr>
          <p:cNvPr name="TextBox 22" id="22"/>
          <p:cNvSpPr txBox="true"/>
          <p:nvPr/>
        </p:nvSpPr>
        <p:spPr>
          <a:xfrm rot="0">
            <a:off x="4696440" y="1004968"/>
            <a:ext cx="6994619" cy="7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4"/>
              </a:lnSpc>
            </a:pPr>
            <a:r>
              <a:rPr lang="en-US" sz="4773" spc="238">
                <a:solidFill>
                  <a:srgbClr val="F47C00"/>
                </a:solidFill>
                <a:latin typeface="Canva Sans 1 Bold"/>
              </a:rPr>
              <a:t> Sprint review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14197" y="3556803"/>
            <a:ext cx="22755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2h/ pour sprint 2semaine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24854" y="3768795"/>
            <a:ext cx="227553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Product Owner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83920" y="3940245"/>
            <a:ext cx="227553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DEV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115420" y="586340"/>
            <a:ext cx="1804465" cy="1969158"/>
          </a:xfrm>
          <a:custGeom>
            <a:avLst/>
            <a:gdLst/>
            <a:ahLst/>
            <a:cxnLst/>
            <a:rect r="r" b="b" t="t" l="l"/>
            <a:pathLst>
              <a:path h="1969158" w="1804465">
                <a:moveTo>
                  <a:pt x="0" y="0"/>
                </a:moveTo>
                <a:lnTo>
                  <a:pt x="1804465" y="0"/>
                </a:lnTo>
                <a:lnTo>
                  <a:pt x="1804465" y="1969158"/>
                </a:lnTo>
                <a:lnTo>
                  <a:pt x="0" y="1969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-4483935" y="8311187"/>
            <a:ext cx="47141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30671" y="5886276"/>
            <a:ext cx="2244284" cy="31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988">
                <a:solidFill>
                  <a:srgbClr val="000000"/>
                </a:solidFill>
                <a:latin typeface="DM Sans"/>
              </a:rPr>
              <a:t>Feedback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81143" y="7445762"/>
            <a:ext cx="4344963" cy="60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3543">
                <a:solidFill>
                  <a:srgbClr val="000000"/>
                </a:solidFill>
                <a:latin typeface="Canva Sans 2 Bold"/>
              </a:rPr>
              <a:t>increment de sprint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4945324" y="6205797"/>
            <a:ext cx="2613281" cy="2613281"/>
            <a:chOff x="0" y="0"/>
            <a:chExt cx="3484374" cy="3484374"/>
          </a:xfrm>
        </p:grpSpPr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0" y="0"/>
              <a:ext cx="3484374" cy="3484374"/>
              <a:chOff x="0" y="0"/>
              <a:chExt cx="2540000" cy="254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30635"/>
                    </a:lnTo>
                    <a:cubicBezTo>
                      <a:pt x="959559" y="228966"/>
                      <a:pt x="614023" y="427090"/>
                      <a:pt x="426957" y="749986"/>
                    </a:cubicBezTo>
                    <a:cubicBezTo>
                      <a:pt x="239891" y="1072882"/>
                      <a:pt x="239891" y="1471188"/>
                      <a:pt x="426957" y="1794084"/>
                    </a:cubicBezTo>
                    <a:cubicBezTo>
                      <a:pt x="614023" y="2116980"/>
                      <a:pt x="959559" y="2315104"/>
                      <a:pt x="1332725" y="2313435"/>
                    </a:cubicBezTo>
                    <a:cubicBezTo>
                      <a:pt x="1705891" y="2315104"/>
                      <a:pt x="2051427" y="2116980"/>
                      <a:pt x="2238493" y="1794084"/>
                    </a:cubicBezTo>
                    <a:cubicBezTo>
                      <a:pt x="2425559" y="1471188"/>
                      <a:pt x="2425559" y="1072882"/>
                      <a:pt x="2238493" y="749986"/>
                    </a:cubicBezTo>
                    <a:cubicBezTo>
                      <a:pt x="2051427" y="427090"/>
                      <a:pt x="1705891" y="228966"/>
                      <a:pt x="1332725" y="230635"/>
                    </a:cubicBezTo>
                    <a:close/>
                  </a:path>
                </a:pathLst>
              </a:custGeom>
              <a:solidFill>
                <a:srgbClr val="FFC5A8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30635"/>
                    </a:lnTo>
                    <a:cubicBezTo>
                      <a:pt x="959559" y="228966"/>
                      <a:pt x="614023" y="427090"/>
                      <a:pt x="426957" y="749986"/>
                    </a:cubicBezTo>
                    <a:cubicBezTo>
                      <a:pt x="239891" y="1072882"/>
                      <a:pt x="239891" y="1471188"/>
                      <a:pt x="426957" y="1794084"/>
                    </a:cubicBezTo>
                    <a:cubicBezTo>
                      <a:pt x="614023" y="2116980"/>
                      <a:pt x="959559" y="2315104"/>
                      <a:pt x="1332725" y="2313435"/>
                    </a:cubicBezTo>
                    <a:cubicBezTo>
                      <a:pt x="1705891" y="2315104"/>
                      <a:pt x="2051427" y="2116980"/>
                      <a:pt x="2238493" y="1794084"/>
                    </a:cubicBezTo>
                    <a:cubicBezTo>
                      <a:pt x="2425559" y="1471188"/>
                      <a:pt x="2425559" y="1072882"/>
                      <a:pt x="2238493" y="749986"/>
                    </a:cubicBezTo>
                    <a:cubicBezTo>
                      <a:pt x="2051427" y="427090"/>
                      <a:pt x="1705891" y="228966"/>
                      <a:pt x="1332725" y="230635"/>
                    </a:cubicBezTo>
                    <a:close/>
                  </a:path>
                </a:pathLst>
              </a:custGeom>
              <a:solidFill>
                <a:srgbClr val="F47C00"/>
              </a:solidFill>
            </p:spPr>
          </p:sp>
        </p:grpSp>
      </p:grpSp>
      <p:sp>
        <p:nvSpPr>
          <p:cNvPr name="TextBox 34" id="34"/>
          <p:cNvSpPr txBox="true"/>
          <p:nvPr/>
        </p:nvSpPr>
        <p:spPr>
          <a:xfrm rot="0">
            <a:off x="5114197" y="7067389"/>
            <a:ext cx="227553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Parties prenantes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14197" y="9103094"/>
            <a:ext cx="2244284" cy="31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988">
                <a:solidFill>
                  <a:srgbClr val="000000"/>
                </a:solidFill>
                <a:latin typeface="DM Sans"/>
              </a:rPr>
              <a:t>Demo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8345" y="1569227"/>
            <a:ext cx="6029655" cy="12059310"/>
          </a:xfrm>
          <a:custGeom>
            <a:avLst/>
            <a:gdLst/>
            <a:ahLst/>
            <a:cxnLst/>
            <a:rect r="r" b="b" t="t" l="l"/>
            <a:pathLst>
              <a:path h="12059310" w="6029655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62443" y="7598882"/>
            <a:ext cx="5376236" cy="5376236"/>
          </a:xfrm>
          <a:custGeom>
            <a:avLst/>
            <a:gdLst/>
            <a:ahLst/>
            <a:cxnLst/>
            <a:rect r="r" b="b" t="t" l="l"/>
            <a:pathLst>
              <a:path h="5376236" w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3608" y="1895755"/>
            <a:ext cx="10015460" cy="25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20"/>
              </a:lnSpc>
            </a:pPr>
            <a:r>
              <a:rPr lang="en-US" sz="8781" spc="184">
                <a:solidFill>
                  <a:srgbClr val="F35000"/>
                </a:solidFill>
                <a:latin typeface="Codec Pro ExtraBold"/>
              </a:rPr>
              <a:t>4/ LES BÉNÉFICES DE SCRUM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163607"/>
            <a:ext cx="934283" cy="1815744"/>
          </a:xfrm>
          <a:custGeom>
            <a:avLst/>
            <a:gdLst/>
            <a:ahLst/>
            <a:cxnLst/>
            <a:rect r="r" b="b" t="t" l="l"/>
            <a:pathLst>
              <a:path h="1815744" w="934283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70654" y="7410579"/>
            <a:ext cx="1264709" cy="1264709"/>
          </a:xfrm>
          <a:custGeom>
            <a:avLst/>
            <a:gdLst/>
            <a:ahLst/>
            <a:cxnLst/>
            <a:rect r="r" b="b" t="t" l="l"/>
            <a:pathLst>
              <a:path h="1264709" w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61936" y="7809418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49618" y="8723756"/>
            <a:ext cx="2706781" cy="534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>
                <a:solidFill>
                  <a:srgbClr val="FFFFFF"/>
                </a:solidFill>
                <a:latin typeface="Canva Sans 1"/>
              </a:rPr>
              <a:t>CLEANROBOT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606480" y="7558094"/>
            <a:ext cx="3606480" cy="84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Canva Sans 1"/>
              </a:rPr>
              <a:t>Calle Cualquiera 123, Cualquier Lugar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91148" y="5991328"/>
            <a:ext cx="44256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2 Bold"/>
              </a:rPr>
              <a:t>Transparence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6270" y="4775699"/>
            <a:ext cx="36359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2 Bold"/>
              </a:rPr>
              <a:t>Adaptation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53608" y="7315329"/>
            <a:ext cx="34376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2 Bold"/>
              </a:rPr>
              <a:t>Inspection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75017" y="8371205"/>
            <a:ext cx="19379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2 Bold"/>
              </a:rPr>
              <a:t>Client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33062" y="2868693"/>
            <a:ext cx="10328822" cy="336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1"/>
              </a:rPr>
              <a:t>Pourquoi l’agilité aujourd’hui ?</a:t>
            </a:r>
          </a:p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1"/>
              </a:rPr>
              <a:t>Mettre votre entreprise au service de l’agilité</a:t>
            </a:r>
          </a:p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1"/>
              </a:rPr>
              <a:t>SCRUM </a:t>
            </a:r>
          </a:p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1"/>
              </a:rPr>
              <a:t>Les bénéfices de cette nouvelle organisation</a:t>
            </a:r>
          </a:p>
          <a:p>
            <a:pPr algn="l">
              <a:lnSpc>
                <a:spcPts val="5332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2144474" y="1906529"/>
            <a:ext cx="7110938" cy="864127"/>
            <a:chOff x="0" y="0"/>
            <a:chExt cx="1872840" cy="227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2840" cy="227589"/>
            </a:xfrm>
            <a:custGeom>
              <a:avLst/>
              <a:gdLst/>
              <a:ahLst/>
              <a:cxnLst/>
              <a:rect r="r" b="b" t="t" l="l"/>
              <a:pathLst>
                <a:path h="227589" w="1872840">
                  <a:moveTo>
                    <a:pt x="27218" y="0"/>
                  </a:moveTo>
                  <a:lnTo>
                    <a:pt x="1845621" y="0"/>
                  </a:lnTo>
                  <a:cubicBezTo>
                    <a:pt x="1860654" y="0"/>
                    <a:pt x="1872840" y="12186"/>
                    <a:pt x="1872840" y="27218"/>
                  </a:cubicBezTo>
                  <a:lnTo>
                    <a:pt x="1872840" y="200371"/>
                  </a:lnTo>
                  <a:cubicBezTo>
                    <a:pt x="1872840" y="207589"/>
                    <a:pt x="1869972" y="214513"/>
                    <a:pt x="1864868" y="219617"/>
                  </a:cubicBezTo>
                  <a:cubicBezTo>
                    <a:pt x="1859763" y="224721"/>
                    <a:pt x="1852840" y="227589"/>
                    <a:pt x="1845621" y="227589"/>
                  </a:cubicBezTo>
                  <a:lnTo>
                    <a:pt x="27218" y="227589"/>
                  </a:lnTo>
                  <a:cubicBezTo>
                    <a:pt x="20000" y="227589"/>
                    <a:pt x="13077" y="224721"/>
                    <a:pt x="7972" y="219617"/>
                  </a:cubicBezTo>
                  <a:cubicBezTo>
                    <a:pt x="2868" y="214513"/>
                    <a:pt x="0" y="207589"/>
                    <a:pt x="0" y="200371"/>
                  </a:cubicBezTo>
                  <a:lnTo>
                    <a:pt x="0" y="27218"/>
                  </a:lnTo>
                  <a:cubicBezTo>
                    <a:pt x="0" y="20000"/>
                    <a:pt x="2868" y="13077"/>
                    <a:pt x="7972" y="7972"/>
                  </a:cubicBezTo>
                  <a:cubicBezTo>
                    <a:pt x="13077" y="2868"/>
                    <a:pt x="20000" y="0"/>
                    <a:pt x="27218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34"/>
                </a:lnSpc>
                <a:spcBef>
                  <a:spcPct val="0"/>
                </a:spcBef>
              </a:pPr>
              <a:r>
                <a:rPr lang="en-US" sz="4010" spc="862">
                  <a:solidFill>
                    <a:srgbClr val="FFFFFF"/>
                  </a:solidFill>
                  <a:latin typeface="Canva Sans 1"/>
                </a:rPr>
                <a:t>AGILITE / SCRUM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67898" y="7385192"/>
            <a:ext cx="9640204" cy="8239491"/>
          </a:xfrm>
          <a:custGeom>
            <a:avLst/>
            <a:gdLst/>
            <a:ahLst/>
            <a:cxnLst/>
            <a:rect r="r" b="b" t="t" l="l"/>
            <a:pathLst>
              <a:path h="8239491" w="9640204">
                <a:moveTo>
                  <a:pt x="0" y="0"/>
                </a:moveTo>
                <a:lnTo>
                  <a:pt x="9640204" y="0"/>
                </a:lnTo>
                <a:lnTo>
                  <a:pt x="9640204" y="8239491"/>
                </a:lnTo>
                <a:lnTo>
                  <a:pt x="0" y="823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21754">
            <a:off x="16801628" y="270913"/>
            <a:ext cx="1286811" cy="1099839"/>
          </a:xfrm>
          <a:custGeom>
            <a:avLst/>
            <a:gdLst/>
            <a:ahLst/>
            <a:cxnLst/>
            <a:rect r="r" b="b" t="t" l="l"/>
            <a:pathLst>
              <a:path h="1099839" w="1286811">
                <a:moveTo>
                  <a:pt x="0" y="0"/>
                </a:moveTo>
                <a:lnTo>
                  <a:pt x="1286811" y="0"/>
                </a:lnTo>
                <a:lnTo>
                  <a:pt x="1286811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3803771"/>
            <a:ext cx="6483229" cy="6483229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00" t="0" r="-1250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066616" y="3669893"/>
            <a:ext cx="1598198" cy="1598198"/>
          </a:xfrm>
          <a:custGeom>
            <a:avLst/>
            <a:gdLst/>
            <a:ahLst/>
            <a:cxnLst/>
            <a:rect r="r" b="b" t="t" l="l"/>
            <a:pathLst>
              <a:path h="1598198" w="1598198">
                <a:moveTo>
                  <a:pt x="0" y="0"/>
                </a:moveTo>
                <a:lnTo>
                  <a:pt x="1598197" y="0"/>
                </a:lnTo>
                <a:lnTo>
                  <a:pt x="1598197" y="1598198"/>
                </a:lnTo>
                <a:lnTo>
                  <a:pt x="0" y="159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66616" y="5722464"/>
            <a:ext cx="1610513" cy="1610513"/>
          </a:xfrm>
          <a:custGeom>
            <a:avLst/>
            <a:gdLst/>
            <a:ahLst/>
            <a:cxnLst/>
            <a:rect r="r" b="b" t="t" l="l"/>
            <a:pathLst>
              <a:path h="1610513" w="1610513">
                <a:moveTo>
                  <a:pt x="0" y="0"/>
                </a:moveTo>
                <a:lnTo>
                  <a:pt x="1610512" y="0"/>
                </a:lnTo>
                <a:lnTo>
                  <a:pt x="1610512" y="1610513"/>
                </a:lnTo>
                <a:lnTo>
                  <a:pt x="0" y="1610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00502" y="6020014"/>
            <a:ext cx="1070768" cy="1088582"/>
          </a:xfrm>
          <a:custGeom>
            <a:avLst/>
            <a:gdLst/>
            <a:ahLst/>
            <a:cxnLst/>
            <a:rect r="r" b="b" t="t" l="l"/>
            <a:pathLst>
              <a:path h="1088582" w="1070768">
                <a:moveTo>
                  <a:pt x="0" y="0"/>
                </a:moveTo>
                <a:lnTo>
                  <a:pt x="1070768" y="0"/>
                </a:lnTo>
                <a:lnTo>
                  <a:pt x="1070768" y="1088582"/>
                </a:lnTo>
                <a:lnTo>
                  <a:pt x="0" y="1088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4049" y="4000512"/>
            <a:ext cx="923330" cy="936959"/>
          </a:xfrm>
          <a:custGeom>
            <a:avLst/>
            <a:gdLst/>
            <a:ahLst/>
            <a:cxnLst/>
            <a:rect r="r" b="b" t="t" l="l"/>
            <a:pathLst>
              <a:path h="936959" w="923330">
                <a:moveTo>
                  <a:pt x="0" y="0"/>
                </a:moveTo>
                <a:lnTo>
                  <a:pt x="923330" y="0"/>
                </a:lnTo>
                <a:lnTo>
                  <a:pt x="923330" y="936959"/>
                </a:lnTo>
                <a:lnTo>
                  <a:pt x="0" y="9369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399378" y="-227355"/>
            <a:ext cx="2512109" cy="2512109"/>
          </a:xfrm>
          <a:custGeom>
            <a:avLst/>
            <a:gdLst/>
            <a:ahLst/>
            <a:cxnLst/>
            <a:rect r="r" b="b" t="t" l="l"/>
            <a:pathLst>
              <a:path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21863" y="2505777"/>
            <a:ext cx="6945323" cy="942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678" spc="26">
                <a:solidFill>
                  <a:srgbClr val="231F20"/>
                </a:solidFill>
                <a:latin typeface="Canva Sans 1 Bold"/>
              </a:rPr>
              <a:t>« Mais pourquoi. Choisir l’agilité »</a:t>
            </a:r>
          </a:p>
          <a:p>
            <a:pPr marL="0" indent="0" lvl="0">
              <a:lnSpc>
                <a:spcPts val="374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297984" y="4469455"/>
            <a:ext cx="7961316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3"/>
              </a:lnSpc>
            </a:pPr>
            <a:r>
              <a:rPr lang="en-US" sz="1802" spc="18">
                <a:solidFill>
                  <a:srgbClr val="231F20"/>
                </a:solidFill>
                <a:latin typeface="Canva Sans 1"/>
              </a:rPr>
              <a:t>Renforcer la capacité à gérer le changement des priorités – 61%</a:t>
            </a:r>
          </a:p>
          <a:p>
            <a:pPr marL="0" indent="0" lvl="0">
              <a:lnSpc>
                <a:spcPts val="252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297984" y="4133592"/>
            <a:ext cx="2494433" cy="4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2"/>
              </a:lnSpc>
            </a:pPr>
            <a:r>
              <a:rPr lang="en-US" sz="2594" spc="25">
                <a:solidFill>
                  <a:srgbClr val="231F20"/>
                </a:solidFill>
                <a:latin typeface="Canva Sans 1 Bold"/>
              </a:rPr>
              <a:t>Raison nº 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97984" y="5299208"/>
            <a:ext cx="710139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3"/>
              </a:lnSpc>
            </a:pPr>
            <a:r>
              <a:rPr lang="en-US" sz="1802" spc="18">
                <a:solidFill>
                  <a:srgbClr val="231F20"/>
                </a:solidFill>
                <a:latin typeface="Canva Sans 1"/>
              </a:rPr>
              <a:t>Améliorer la productivité des équipes – 53%</a:t>
            </a:r>
          </a:p>
          <a:p>
            <a:pPr marL="0" indent="0" lvl="0">
              <a:lnSpc>
                <a:spcPts val="252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297984" y="4963345"/>
            <a:ext cx="2494433" cy="4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2"/>
              </a:lnSpc>
            </a:pPr>
            <a:r>
              <a:rPr lang="en-US" sz="2594" spc="25">
                <a:solidFill>
                  <a:srgbClr val="231F20"/>
                </a:solidFill>
                <a:latin typeface="Canva Sans 1 Bold"/>
              </a:rPr>
              <a:t>Raison nº 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11060" y="318758"/>
            <a:ext cx="11956126" cy="122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4"/>
              </a:lnSpc>
              <a:spcBef>
                <a:spcPct val="0"/>
              </a:spcBef>
            </a:pPr>
            <a:r>
              <a:rPr lang="en-US" sz="6973" spc="348">
                <a:solidFill>
                  <a:srgbClr val="F35000"/>
                </a:solidFill>
                <a:latin typeface="Canva Sans 1 Bold"/>
              </a:rPr>
              <a:t>1/ Agilité aujourd’hui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77588" y="1851304"/>
            <a:ext cx="6978055" cy="40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</a:pPr>
            <a:r>
              <a:rPr lang="en-US" sz="2210" spc="22">
                <a:solidFill>
                  <a:srgbClr val="231F20"/>
                </a:solidFill>
                <a:latin typeface="Canva Sans 1 Bold"/>
              </a:rPr>
              <a:t>Sondage Par VersionOne 2019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76020" y="3639702"/>
            <a:ext cx="7023359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3"/>
              </a:lnSpc>
            </a:pPr>
            <a:r>
              <a:rPr lang="en-US" sz="1802" spc="18">
                <a:solidFill>
                  <a:srgbClr val="231F20"/>
                </a:solidFill>
                <a:latin typeface="Canva Sans 1"/>
              </a:rPr>
              <a:t>Livraison plus rapide – 69%</a:t>
            </a:r>
          </a:p>
          <a:p>
            <a:pPr marL="0" indent="0" lvl="0">
              <a:lnSpc>
                <a:spcPts val="252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308427" y="3303839"/>
            <a:ext cx="2494433" cy="4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2"/>
              </a:lnSpc>
            </a:pPr>
            <a:r>
              <a:rPr lang="en-US" sz="2594" spc="25">
                <a:solidFill>
                  <a:srgbClr val="231F20"/>
                </a:solidFill>
                <a:latin typeface="Canva Sans 1 Bold"/>
              </a:rPr>
              <a:t>Raison nº 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08427" y="6128961"/>
            <a:ext cx="710139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3"/>
              </a:lnSpc>
            </a:pPr>
            <a:r>
              <a:rPr lang="en-US" sz="1802" spc="18">
                <a:solidFill>
                  <a:srgbClr val="231F20"/>
                </a:solidFill>
                <a:latin typeface="Canva Sans 1"/>
              </a:rPr>
              <a:t>Accroître la visibilité des projets – 43%</a:t>
            </a:r>
          </a:p>
          <a:p>
            <a:pPr marL="0" indent="0" lvl="0">
              <a:lnSpc>
                <a:spcPts val="252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308427" y="5793097"/>
            <a:ext cx="2494433" cy="4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2"/>
              </a:lnSpc>
            </a:pPr>
            <a:r>
              <a:rPr lang="en-US" sz="2594" spc="25">
                <a:solidFill>
                  <a:srgbClr val="231F20"/>
                </a:solidFill>
                <a:latin typeface="Canva Sans 1 Bold"/>
              </a:rPr>
              <a:t>Raison nº 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97984" y="6958714"/>
            <a:ext cx="710139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3"/>
              </a:lnSpc>
            </a:pPr>
            <a:r>
              <a:rPr lang="en-US" sz="1802" spc="18">
                <a:solidFill>
                  <a:srgbClr val="231F20"/>
                </a:solidFill>
                <a:latin typeface="Canva Sans 1"/>
              </a:rPr>
              <a:t>Augmenter la qualité des logiciels – 43%</a:t>
            </a:r>
          </a:p>
          <a:p>
            <a:pPr marL="0" indent="0" lvl="0">
              <a:lnSpc>
                <a:spcPts val="252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297984" y="6622850"/>
            <a:ext cx="2494433" cy="4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2"/>
              </a:lnSpc>
            </a:pPr>
            <a:r>
              <a:rPr lang="en-US" sz="2594" spc="25">
                <a:solidFill>
                  <a:srgbClr val="231F20"/>
                </a:solidFill>
                <a:latin typeface="Canva Sans 1 Bold"/>
              </a:rPr>
              <a:t>Raison nº 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97984" y="7788467"/>
            <a:ext cx="7961316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3"/>
              </a:lnSpc>
            </a:pPr>
            <a:r>
              <a:rPr lang="en-US" sz="1802" spc="18">
                <a:solidFill>
                  <a:srgbClr val="231F20"/>
                </a:solidFill>
                <a:latin typeface="Canva Sans 1"/>
              </a:rPr>
              <a:t>Améliorer l’alignement entre les autres services et le service IT – 42%</a:t>
            </a:r>
          </a:p>
          <a:p>
            <a:pPr marL="0" indent="0" lvl="0">
              <a:lnSpc>
                <a:spcPts val="2523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297984" y="7452603"/>
            <a:ext cx="2494433" cy="4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2"/>
              </a:lnSpc>
            </a:pPr>
            <a:r>
              <a:rPr lang="en-US" sz="2594" spc="25">
                <a:solidFill>
                  <a:srgbClr val="231F20"/>
                </a:solidFill>
                <a:latin typeface="Canva Sans 1 Bold"/>
              </a:rPr>
              <a:t>Raison nº 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08427" y="8618220"/>
            <a:ext cx="710139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3"/>
              </a:lnSpc>
            </a:pPr>
            <a:r>
              <a:rPr lang="en-US" sz="1802" spc="18">
                <a:solidFill>
                  <a:srgbClr val="231F20"/>
                </a:solidFill>
                <a:latin typeface="Canva Sans 1"/>
              </a:rPr>
              <a:t>Diminuer les risques du projet – 37%</a:t>
            </a:r>
          </a:p>
          <a:p>
            <a:pPr marL="0" indent="0" lvl="0">
              <a:lnSpc>
                <a:spcPts val="2523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308427" y="8282356"/>
            <a:ext cx="2494433" cy="4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2"/>
              </a:lnSpc>
            </a:pPr>
            <a:r>
              <a:rPr lang="en-US" sz="2594" spc="25">
                <a:solidFill>
                  <a:srgbClr val="231F20"/>
                </a:solidFill>
                <a:latin typeface="Canva Sans 1 Bold"/>
              </a:rPr>
              <a:t>Raison nº 07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08427" y="9452699"/>
            <a:ext cx="7101394" cy="32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3"/>
              </a:lnSpc>
            </a:pPr>
            <a:r>
              <a:rPr lang="en-US" sz="1802" spc="18">
                <a:solidFill>
                  <a:srgbClr val="231F20"/>
                </a:solidFill>
                <a:latin typeface="Canva Sans 1"/>
              </a:rPr>
              <a:t>Renforcer la motivation de l’équipe – 31%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08427" y="9116836"/>
            <a:ext cx="2494433" cy="4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2"/>
              </a:lnSpc>
            </a:pPr>
            <a:r>
              <a:rPr lang="en-US" sz="2594" spc="25">
                <a:solidFill>
                  <a:srgbClr val="231F20"/>
                </a:solidFill>
                <a:latin typeface="Canva Sans 1 Bold"/>
              </a:rPr>
              <a:t>Raison nº 08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7085350" y="7775925"/>
            <a:ext cx="1610513" cy="1610513"/>
          </a:xfrm>
          <a:custGeom>
            <a:avLst/>
            <a:gdLst/>
            <a:ahLst/>
            <a:cxnLst/>
            <a:rect r="r" b="b" t="t" l="l"/>
            <a:pathLst>
              <a:path h="1610513" w="1610513">
                <a:moveTo>
                  <a:pt x="0" y="0"/>
                </a:moveTo>
                <a:lnTo>
                  <a:pt x="1610513" y="0"/>
                </a:lnTo>
                <a:lnTo>
                  <a:pt x="1610513" y="1610513"/>
                </a:lnTo>
                <a:lnTo>
                  <a:pt x="0" y="1610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319236" y="8073475"/>
            <a:ext cx="1070768" cy="1088582"/>
          </a:xfrm>
          <a:custGeom>
            <a:avLst/>
            <a:gdLst/>
            <a:ahLst/>
            <a:cxnLst/>
            <a:rect r="r" b="b" t="t" l="l"/>
            <a:pathLst>
              <a:path h="1088582" w="1070768">
                <a:moveTo>
                  <a:pt x="0" y="0"/>
                </a:moveTo>
                <a:lnTo>
                  <a:pt x="1070769" y="0"/>
                </a:lnTo>
                <a:lnTo>
                  <a:pt x="1070769" y="1088582"/>
                </a:lnTo>
                <a:lnTo>
                  <a:pt x="0" y="1088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44818" cy="10287000"/>
            <a:chOff x="0" y="0"/>
            <a:chExt cx="14603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0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6036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70969" y="3393093"/>
            <a:ext cx="3726378" cy="37263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2"/>
                </a:lnSpc>
              </a:pPr>
              <a:r>
                <a:rPr lang="en-US" sz="3094" spc="30">
                  <a:solidFill>
                    <a:srgbClr val="FFFFFF"/>
                  </a:solidFill>
                  <a:latin typeface="Canva Sans 2"/>
                </a:rPr>
                <a:t>Necessité d’une transformation 360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27560" y="1563932"/>
            <a:ext cx="4446707" cy="1078257"/>
            <a:chOff x="0" y="0"/>
            <a:chExt cx="1675985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5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675985">
                  <a:moveTo>
                    <a:pt x="1472785" y="0"/>
                  </a:moveTo>
                  <a:cubicBezTo>
                    <a:pt x="1585009" y="0"/>
                    <a:pt x="1675985" y="90976"/>
                    <a:pt x="1675985" y="203200"/>
                  </a:cubicBezTo>
                  <a:cubicBezTo>
                    <a:pt x="1675985" y="315424"/>
                    <a:pt x="1585009" y="406400"/>
                    <a:pt x="1472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Canva Sans 2"/>
                </a:rPr>
                <a:t>-Transformation d’entreprise vers l’agile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65395" y="4589252"/>
            <a:ext cx="3741096" cy="1078257"/>
            <a:chOff x="0" y="0"/>
            <a:chExt cx="1410037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0037" cy="406400"/>
            </a:xfrm>
            <a:custGeom>
              <a:avLst/>
              <a:gdLst/>
              <a:ahLst/>
              <a:cxnLst/>
              <a:rect r="r" b="b" t="t" l="l"/>
              <a:pathLst>
                <a:path h="406400" w="1410037">
                  <a:moveTo>
                    <a:pt x="1206837" y="0"/>
                  </a:moveTo>
                  <a:cubicBezTo>
                    <a:pt x="1319061" y="0"/>
                    <a:pt x="1410037" y="90976"/>
                    <a:pt x="1410037" y="203200"/>
                  </a:cubicBezTo>
                  <a:cubicBezTo>
                    <a:pt x="1410037" y="315424"/>
                    <a:pt x="1319061" y="406400"/>
                    <a:pt x="12068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Canva Sans 2"/>
                </a:rPr>
                <a:t>-Adoption de l’agilité, sa culture, ses principes etc …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63924" y="7549840"/>
            <a:ext cx="3573978" cy="1078257"/>
            <a:chOff x="0" y="0"/>
            <a:chExt cx="1347049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Canva Sans 2"/>
                </a:rPr>
                <a:t>-Mise en place des outils et framework SCRUM 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7851052">
            <a:off x="9099737" y="2525076"/>
            <a:ext cx="1985179" cy="560813"/>
          </a:xfrm>
          <a:custGeom>
            <a:avLst/>
            <a:gdLst/>
            <a:ahLst/>
            <a:cxnLst/>
            <a:rect r="r" b="b" t="t" l="l"/>
            <a:pathLst>
              <a:path h="560813" w="1985179">
                <a:moveTo>
                  <a:pt x="1985180" y="0"/>
                </a:moveTo>
                <a:lnTo>
                  <a:pt x="0" y="0"/>
                </a:lnTo>
                <a:lnTo>
                  <a:pt x="0" y="560813"/>
                </a:lnTo>
                <a:lnTo>
                  <a:pt x="1985180" y="560813"/>
                </a:lnTo>
                <a:lnTo>
                  <a:pt x="19851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749601">
            <a:off x="9395712" y="7315478"/>
            <a:ext cx="1884292" cy="515825"/>
          </a:xfrm>
          <a:custGeom>
            <a:avLst/>
            <a:gdLst/>
            <a:ahLst/>
            <a:cxnLst/>
            <a:rect r="r" b="b" t="t" l="l"/>
            <a:pathLst>
              <a:path h="515825" w="1884292">
                <a:moveTo>
                  <a:pt x="0" y="0"/>
                </a:moveTo>
                <a:lnTo>
                  <a:pt x="1884292" y="0"/>
                </a:lnTo>
                <a:lnTo>
                  <a:pt x="1884292" y="515825"/>
                </a:lnTo>
                <a:lnTo>
                  <a:pt x="0" y="51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0577" y="5912267"/>
            <a:ext cx="4823663" cy="125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61"/>
              </a:lnSpc>
            </a:pPr>
            <a:r>
              <a:rPr lang="en-US" sz="3544" spc="35">
                <a:solidFill>
                  <a:srgbClr val="FFFFFF"/>
                </a:solidFill>
                <a:latin typeface="Canva Sans 1"/>
              </a:rPr>
              <a:t>La conduite de changement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0577" y="904875"/>
            <a:ext cx="4823663" cy="420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DFBFB"/>
                </a:solidFill>
                <a:latin typeface="Canva Sans 1 Bold"/>
              </a:rPr>
              <a:t>2/ Mettre votre entreprise au service de l’agilité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397166">
            <a:off x="10460402" y="4873343"/>
            <a:ext cx="1567117" cy="428998"/>
          </a:xfrm>
          <a:custGeom>
            <a:avLst/>
            <a:gdLst/>
            <a:ahLst/>
            <a:cxnLst/>
            <a:rect r="r" b="b" t="t" l="l"/>
            <a:pathLst>
              <a:path h="428998" w="1567117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44818" cy="10287000"/>
            <a:chOff x="0" y="0"/>
            <a:chExt cx="14603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0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6036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21678" y="1382840"/>
            <a:ext cx="3726378" cy="37263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2"/>
                </a:lnSpc>
              </a:pPr>
              <a:r>
                <a:rPr lang="en-US" sz="4894" spc="48">
                  <a:solidFill>
                    <a:srgbClr val="FFFFFF"/>
                  </a:solidFill>
                  <a:latin typeface="Canva Sans 2 Bold"/>
                </a:rPr>
                <a:t>Le but ?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55529" y="5642328"/>
            <a:ext cx="5778508" cy="1743356"/>
            <a:chOff x="0" y="0"/>
            <a:chExt cx="134704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2"/>
                </a:lnSpc>
              </a:pPr>
              <a:r>
                <a:rPr lang="en-US" sz="2394" spc="23">
                  <a:solidFill>
                    <a:srgbClr val="FFFFFF"/>
                  </a:solidFill>
                  <a:latin typeface="Canva Sans 2 Bold"/>
                </a:rPr>
                <a:t>livrer le maximum de valeur pour le client</a:t>
              </a:r>
              <a:r>
                <a:rPr lang="en-US" sz="2394" spc="23">
                  <a:solidFill>
                    <a:srgbClr val="FFFFFF"/>
                  </a:solidFill>
                  <a:latin typeface="Canva Sans 2"/>
                </a:rPr>
                <a:t>.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0577" y="904875"/>
            <a:ext cx="4823663" cy="420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DFBFB"/>
                </a:solidFill>
                <a:latin typeface="Canva Sans 1 Bold"/>
              </a:rPr>
              <a:t>2/ Mettre votre entreprise au service de l’agilité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249074">
            <a:off x="10478756" y="3969968"/>
            <a:ext cx="3041973" cy="832740"/>
          </a:xfrm>
          <a:custGeom>
            <a:avLst/>
            <a:gdLst/>
            <a:ahLst/>
            <a:cxnLst/>
            <a:rect r="r" b="b" t="t" l="l"/>
            <a:pathLst>
              <a:path h="832740" w="3041973">
                <a:moveTo>
                  <a:pt x="0" y="0"/>
                </a:moveTo>
                <a:lnTo>
                  <a:pt x="3041974" y="0"/>
                </a:lnTo>
                <a:lnTo>
                  <a:pt x="3041974" y="832740"/>
                </a:lnTo>
                <a:lnTo>
                  <a:pt x="0" y="83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09871" y="-3741011"/>
            <a:ext cx="7196636" cy="7196636"/>
          </a:xfrm>
          <a:custGeom>
            <a:avLst/>
            <a:gdLst/>
            <a:ahLst/>
            <a:cxnLst/>
            <a:rect r="r" b="b" t="t" l="l"/>
            <a:pathLst>
              <a:path h="7196636" w="7196636">
                <a:moveTo>
                  <a:pt x="0" y="0"/>
                </a:moveTo>
                <a:lnTo>
                  <a:pt x="7196636" y="0"/>
                </a:lnTo>
                <a:lnTo>
                  <a:pt x="7196636" y="7196635"/>
                </a:lnTo>
                <a:lnTo>
                  <a:pt x="0" y="719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71636" y="4055843"/>
            <a:ext cx="3353350" cy="1672110"/>
            <a:chOff x="0" y="0"/>
            <a:chExt cx="1046652" cy="52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242369"/>
            <a:ext cx="18288000" cy="2044631"/>
            <a:chOff x="0" y="0"/>
            <a:chExt cx="4816593" cy="5385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38504"/>
            </a:xfrm>
            <a:custGeom>
              <a:avLst/>
              <a:gdLst/>
              <a:ahLst/>
              <a:cxnLst/>
              <a:rect r="r" b="b" t="t" l="l"/>
              <a:pathLst>
                <a:path h="5385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8204" y="1028700"/>
            <a:ext cx="4368317" cy="8779543"/>
          </a:xfrm>
          <a:custGeom>
            <a:avLst/>
            <a:gdLst/>
            <a:ahLst/>
            <a:cxnLst/>
            <a:rect r="r" b="b" t="t" l="l"/>
            <a:pathLst>
              <a:path h="8779543" w="4368317">
                <a:moveTo>
                  <a:pt x="0" y="0"/>
                </a:moveTo>
                <a:lnTo>
                  <a:pt x="4368317" y="0"/>
                </a:lnTo>
                <a:lnTo>
                  <a:pt x="4368317" y="8779543"/>
                </a:lnTo>
                <a:lnTo>
                  <a:pt x="0" y="8779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52" t="0" r="-1695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04469" y="1028700"/>
            <a:ext cx="2534336" cy="1689557"/>
          </a:xfrm>
          <a:custGeom>
            <a:avLst/>
            <a:gdLst/>
            <a:ahLst/>
            <a:cxnLst/>
            <a:rect r="r" b="b" t="t" l="l"/>
            <a:pathLst>
              <a:path h="1689557" w="2534336">
                <a:moveTo>
                  <a:pt x="0" y="0"/>
                </a:moveTo>
                <a:lnTo>
                  <a:pt x="2534335" y="0"/>
                </a:lnTo>
                <a:lnTo>
                  <a:pt x="2534335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864123" y="3892090"/>
            <a:ext cx="1782567" cy="523404"/>
            <a:chOff x="0" y="0"/>
            <a:chExt cx="405394" cy="1190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2 Bold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86133" y="2040154"/>
            <a:ext cx="3353350" cy="1672110"/>
            <a:chOff x="0" y="0"/>
            <a:chExt cx="1046652" cy="5219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78620" y="1876401"/>
            <a:ext cx="1782567" cy="523404"/>
            <a:chOff x="0" y="0"/>
            <a:chExt cx="405394" cy="1190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2 Bold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38620" y="4055843"/>
            <a:ext cx="3353350" cy="1672110"/>
            <a:chOff x="0" y="0"/>
            <a:chExt cx="1046652" cy="5219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131107" y="3892090"/>
            <a:ext cx="1782567" cy="523404"/>
            <a:chOff x="0" y="0"/>
            <a:chExt cx="405394" cy="1190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2 Bold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86133" y="5997145"/>
            <a:ext cx="3353350" cy="1672110"/>
            <a:chOff x="0" y="0"/>
            <a:chExt cx="1046652" cy="52190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978620" y="5833392"/>
            <a:ext cx="1782567" cy="523404"/>
            <a:chOff x="0" y="0"/>
            <a:chExt cx="405394" cy="1190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2 Bold"/>
                </a:rPr>
                <a:t>04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417600" y="4074885"/>
            <a:ext cx="1343587" cy="1343587"/>
          </a:xfrm>
          <a:custGeom>
            <a:avLst/>
            <a:gdLst/>
            <a:ahLst/>
            <a:cxnLst/>
            <a:rect r="r" b="b" t="t" l="l"/>
            <a:pathLst>
              <a:path h="1343587" w="1343587">
                <a:moveTo>
                  <a:pt x="0" y="0"/>
                </a:moveTo>
                <a:lnTo>
                  <a:pt x="1343587" y="0"/>
                </a:lnTo>
                <a:lnTo>
                  <a:pt x="1343587" y="1343586"/>
                </a:lnTo>
                <a:lnTo>
                  <a:pt x="0" y="1343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293960" y="756383"/>
            <a:ext cx="7337695" cy="85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47C00"/>
                </a:solidFill>
                <a:latin typeface="Canva Sans 1 Bold"/>
              </a:rPr>
              <a:t>Plan d’action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24761" y="4396443"/>
            <a:ext cx="3043936" cy="116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2"/>
              </a:rPr>
              <a:t>Les frameworks Agiles correspondants au contexte et aux objectifs de l’entreprise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38533" y="2484971"/>
            <a:ext cx="3043936" cy="87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2"/>
              </a:rPr>
              <a:t>Les projets pilotes pour implémenter les changements liés à l’Agilité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91020" y="4589568"/>
            <a:ext cx="3043936" cy="57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2"/>
              </a:rPr>
              <a:t>· Les indicateurs pour suivre la progression de l’Agilité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39257" y="6530871"/>
            <a:ext cx="3043936" cy="57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2"/>
              </a:rPr>
              <a:t>·     La Roadmap des étapes de mise en œuvre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55407" y="8764630"/>
            <a:ext cx="8583225" cy="7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spc="24">
                <a:solidFill>
                  <a:srgbClr val="FDFBFB"/>
                </a:solidFill>
                <a:latin typeface="Canva Sans 2 Bold"/>
              </a:rPr>
              <a:t>2/ Mettre votre entreprise au service de l’agilité</a:t>
            </a:r>
          </a:p>
          <a:p>
            <a:pPr algn="ctr">
              <a:lnSpc>
                <a:spcPts val="29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8433" y="2219980"/>
            <a:ext cx="3353350" cy="1672110"/>
            <a:chOff x="0" y="0"/>
            <a:chExt cx="1046652" cy="52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242369"/>
            <a:ext cx="18288000" cy="2044631"/>
            <a:chOff x="0" y="0"/>
            <a:chExt cx="4816593" cy="5385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38504"/>
            </a:xfrm>
            <a:custGeom>
              <a:avLst/>
              <a:gdLst/>
              <a:ahLst/>
              <a:cxnLst/>
              <a:rect r="r" b="b" t="t" l="l"/>
              <a:pathLst>
                <a:path h="5385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8204" y="1028700"/>
            <a:ext cx="4368317" cy="8779543"/>
          </a:xfrm>
          <a:custGeom>
            <a:avLst/>
            <a:gdLst/>
            <a:ahLst/>
            <a:cxnLst/>
            <a:rect r="r" b="b" t="t" l="l"/>
            <a:pathLst>
              <a:path h="8779543" w="4368317">
                <a:moveTo>
                  <a:pt x="0" y="0"/>
                </a:moveTo>
                <a:lnTo>
                  <a:pt x="4368317" y="0"/>
                </a:lnTo>
                <a:lnTo>
                  <a:pt x="4368317" y="8779543"/>
                </a:lnTo>
                <a:lnTo>
                  <a:pt x="0" y="8779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52" t="0" r="-1695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04469" y="1028700"/>
            <a:ext cx="2534336" cy="1689557"/>
          </a:xfrm>
          <a:custGeom>
            <a:avLst/>
            <a:gdLst/>
            <a:ahLst/>
            <a:cxnLst/>
            <a:rect r="r" b="b" t="t" l="l"/>
            <a:pathLst>
              <a:path h="1689557" w="2534336">
                <a:moveTo>
                  <a:pt x="0" y="0"/>
                </a:moveTo>
                <a:lnTo>
                  <a:pt x="2534335" y="0"/>
                </a:lnTo>
                <a:lnTo>
                  <a:pt x="2534335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60920" y="2056226"/>
            <a:ext cx="1782567" cy="523404"/>
            <a:chOff x="0" y="0"/>
            <a:chExt cx="405394" cy="1190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2 Bold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54981" y="2219980"/>
            <a:ext cx="3353350" cy="1672110"/>
            <a:chOff x="0" y="0"/>
            <a:chExt cx="1046652" cy="5219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647467" y="2056226"/>
            <a:ext cx="1782567" cy="523404"/>
            <a:chOff x="0" y="0"/>
            <a:chExt cx="405394" cy="1190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2 Bold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54981" y="6072681"/>
            <a:ext cx="3353350" cy="1672110"/>
            <a:chOff x="0" y="0"/>
            <a:chExt cx="1046652" cy="5219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47467" y="5908928"/>
            <a:ext cx="1782567" cy="523404"/>
            <a:chOff x="0" y="0"/>
            <a:chExt cx="405394" cy="1190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2 Bold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968433" y="6154558"/>
            <a:ext cx="3353350" cy="1672110"/>
            <a:chOff x="0" y="0"/>
            <a:chExt cx="1046652" cy="52190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660920" y="5990804"/>
            <a:ext cx="1782567" cy="523404"/>
            <a:chOff x="0" y="0"/>
            <a:chExt cx="405394" cy="1190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Canva Sans 2 Bold"/>
                </a:rPr>
                <a:t>04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417600" y="4074885"/>
            <a:ext cx="1343587" cy="1343587"/>
          </a:xfrm>
          <a:custGeom>
            <a:avLst/>
            <a:gdLst/>
            <a:ahLst/>
            <a:cxnLst/>
            <a:rect r="r" b="b" t="t" l="l"/>
            <a:pathLst>
              <a:path h="1343587" w="1343587">
                <a:moveTo>
                  <a:pt x="0" y="0"/>
                </a:moveTo>
                <a:lnTo>
                  <a:pt x="1343587" y="0"/>
                </a:lnTo>
                <a:lnTo>
                  <a:pt x="1343587" y="1343586"/>
                </a:lnTo>
                <a:lnTo>
                  <a:pt x="0" y="1343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293960" y="756383"/>
            <a:ext cx="7337695" cy="85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47C00"/>
                </a:solidFill>
                <a:latin typeface="Canva Sans 1 Bold"/>
              </a:rPr>
              <a:t>La force de l’agilité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21557" y="2560580"/>
            <a:ext cx="3043936" cy="87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2"/>
              </a:rPr>
              <a:t>Les individus et leurs interactions plus que les processus et les outils.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07381" y="2664797"/>
            <a:ext cx="3043936" cy="87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2"/>
              </a:rPr>
              <a:t>Des logiciels opérationnels plus qu’une documentation exhaustive.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07381" y="6606406"/>
            <a:ext cx="3043936" cy="87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2"/>
              </a:rPr>
              <a:t>La collaboration avec les clients plus que la négociation contractuelle.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121557" y="6688283"/>
            <a:ext cx="3043936" cy="57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1694" spc="16">
                <a:solidFill>
                  <a:srgbClr val="000000"/>
                </a:solidFill>
                <a:latin typeface="Canva Sans 2"/>
              </a:rPr>
              <a:t>L’adaptation au changement plus que le suivi d’un plan.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55407" y="8764630"/>
            <a:ext cx="8583225" cy="7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spc="24">
                <a:solidFill>
                  <a:srgbClr val="FDFBFB"/>
                </a:solidFill>
                <a:latin typeface="Canva Sans 2 Bold"/>
              </a:rPr>
              <a:t>2/ Mettre votre entreprise au service de l’agilité</a:t>
            </a:r>
          </a:p>
          <a:p>
            <a:pPr algn="ctr">
              <a:lnSpc>
                <a:spcPts val="29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3748" y="2503970"/>
            <a:ext cx="2059846" cy="2059846"/>
          </a:xfrm>
          <a:custGeom>
            <a:avLst/>
            <a:gdLst/>
            <a:ahLst/>
            <a:cxnLst/>
            <a:rect r="r" b="b" t="t" l="l"/>
            <a:pathLst>
              <a:path h="2059846" w="2059846">
                <a:moveTo>
                  <a:pt x="0" y="0"/>
                </a:moveTo>
                <a:lnTo>
                  <a:pt x="2059845" y="0"/>
                </a:lnTo>
                <a:lnTo>
                  <a:pt x="2059845" y="2059845"/>
                </a:lnTo>
                <a:lnTo>
                  <a:pt x="0" y="2059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234880"/>
            <a:ext cx="6132760" cy="6132760"/>
          </a:xfrm>
          <a:custGeom>
            <a:avLst/>
            <a:gdLst/>
            <a:ahLst/>
            <a:cxnLst/>
            <a:rect r="r" b="b" t="t" l="l"/>
            <a:pathLst>
              <a:path h="6132760" w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3803" y="2872423"/>
            <a:ext cx="1399734" cy="1364105"/>
          </a:xfrm>
          <a:custGeom>
            <a:avLst/>
            <a:gdLst/>
            <a:ahLst/>
            <a:cxnLst/>
            <a:rect r="r" b="b" t="t" l="l"/>
            <a:pathLst>
              <a:path h="1364105" w="1399734">
                <a:moveTo>
                  <a:pt x="0" y="0"/>
                </a:moveTo>
                <a:lnTo>
                  <a:pt x="1399735" y="0"/>
                </a:lnTo>
                <a:lnTo>
                  <a:pt x="1399735" y="1364105"/>
                </a:lnTo>
                <a:lnTo>
                  <a:pt x="0" y="1364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27072" y="-871408"/>
            <a:ext cx="3471959" cy="1900108"/>
          </a:xfrm>
          <a:custGeom>
            <a:avLst/>
            <a:gdLst/>
            <a:ahLst/>
            <a:cxnLst/>
            <a:rect r="r" b="b" t="t" l="l"/>
            <a:pathLst>
              <a:path h="1900108" w="3471959">
                <a:moveTo>
                  <a:pt x="0" y="0"/>
                </a:moveTo>
                <a:lnTo>
                  <a:pt x="3471959" y="0"/>
                </a:lnTo>
                <a:lnTo>
                  <a:pt x="3471959" y="1900108"/>
                </a:lnTo>
                <a:lnTo>
                  <a:pt x="0" y="1900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11765" y="1827655"/>
            <a:ext cx="10976235" cy="7317490"/>
          </a:xfrm>
          <a:custGeom>
            <a:avLst/>
            <a:gdLst/>
            <a:ahLst/>
            <a:cxnLst/>
            <a:rect r="r" b="b" t="t" l="l"/>
            <a:pathLst>
              <a:path h="7317490" w="10976235">
                <a:moveTo>
                  <a:pt x="0" y="0"/>
                </a:moveTo>
                <a:lnTo>
                  <a:pt x="10976235" y="0"/>
                </a:lnTo>
                <a:lnTo>
                  <a:pt x="10976235" y="7317490"/>
                </a:lnTo>
                <a:lnTo>
                  <a:pt x="0" y="7317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28479" y="5850366"/>
            <a:ext cx="571038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</a:rPr>
              <a:t>L’application du framework Scrum dans votre équipe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2021" y="4833932"/>
            <a:ext cx="7483515" cy="85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47C00"/>
                </a:solidFill>
                <a:latin typeface="Canva Sans 1 Bold"/>
              </a:rPr>
              <a:t>3/ SCRUM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6355" y="1634973"/>
            <a:ext cx="640273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DFBFB"/>
                </a:solidFill>
                <a:latin typeface="Canva Sans 2 Bold"/>
              </a:rPr>
              <a:t>Les valeurs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98302" y="3478276"/>
            <a:ext cx="8770792" cy="70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155">
                <a:solidFill>
                  <a:srgbClr val="FEFFFF"/>
                </a:solidFill>
                <a:latin typeface="Canva Sans 2 Bold"/>
              </a:rPr>
              <a:t>Focus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0698" y="4111016"/>
            <a:ext cx="8770792" cy="70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155">
                <a:solidFill>
                  <a:srgbClr val="FEFFFF"/>
                </a:solidFill>
                <a:latin typeface="Canva Sans 2 Bold"/>
              </a:rPr>
              <a:t>ouverture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91041" y="4735131"/>
            <a:ext cx="8770792" cy="70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155">
                <a:solidFill>
                  <a:srgbClr val="FEFFFF"/>
                </a:solidFill>
                <a:latin typeface="Canva Sans 2 Bold"/>
              </a:rPr>
              <a:t>Respect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1041" y="5414929"/>
            <a:ext cx="8770792" cy="70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155">
                <a:solidFill>
                  <a:srgbClr val="FEFFFF"/>
                </a:solidFill>
                <a:latin typeface="Canva Sans 2 Bold"/>
              </a:rPr>
              <a:t>courage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92260" y="6047669"/>
            <a:ext cx="8770792" cy="70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155">
                <a:solidFill>
                  <a:srgbClr val="FEFFFF"/>
                </a:solidFill>
                <a:latin typeface="Canva Sans 2 Bold"/>
              </a:rPr>
              <a:t>Encouragement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05738" y="4099456"/>
            <a:ext cx="3080053" cy="308005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90500" y="190500"/>
              <a:ext cx="5970270" cy="5969000"/>
            </a:xfrm>
            <a:custGeom>
              <a:avLst/>
              <a:gdLst/>
              <a:ahLst/>
              <a:cxnLst/>
              <a:rect r="r" b="b" t="t" l="l"/>
              <a:pathLst>
                <a:path h="5969000" w="597027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>
              <a:blip r:embed="rId2"/>
              <a:stretch>
                <a:fillRect l="-25455" t="0" r="-25455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224491" y="4099456"/>
            <a:ext cx="3080053" cy="308005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90500" y="190500"/>
              <a:ext cx="5970270" cy="5969000"/>
            </a:xfrm>
            <a:custGeom>
              <a:avLst/>
              <a:gdLst/>
              <a:ahLst/>
              <a:cxnLst/>
              <a:rect r="r" b="b" t="t" l="l"/>
              <a:pathLst>
                <a:path h="5969000" w="597027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>
              <a:blip r:embed="rId3"/>
              <a:stretch>
                <a:fillRect l="-24960" t="0" r="-2496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844788" y="4099456"/>
            <a:ext cx="3080053" cy="308005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0500" y="190500"/>
              <a:ext cx="5970270" cy="5969000"/>
            </a:xfrm>
            <a:custGeom>
              <a:avLst/>
              <a:gdLst/>
              <a:ahLst/>
              <a:cxnLst/>
              <a:rect r="r" b="b" t="t" l="l"/>
              <a:pathLst>
                <a:path h="5969000" w="597027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015" r="0" b="-25015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105414" y="-3741011"/>
            <a:ext cx="10901093" cy="10901093"/>
          </a:xfrm>
          <a:custGeom>
            <a:avLst/>
            <a:gdLst/>
            <a:ahLst/>
            <a:cxnLst/>
            <a:rect r="r" b="b" t="t" l="l"/>
            <a:pathLst>
              <a:path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37596" y="7321822"/>
            <a:ext cx="3016336" cy="1033557"/>
            <a:chOff x="0" y="0"/>
            <a:chExt cx="941463" cy="3225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1463" cy="322595"/>
            </a:xfrm>
            <a:custGeom>
              <a:avLst/>
              <a:gdLst/>
              <a:ahLst/>
              <a:cxnLst/>
              <a:rect r="r" b="b" t="t" l="l"/>
              <a:pathLst>
                <a:path h="322595" w="941463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000000"/>
                  </a:solidFill>
                  <a:latin typeface="Canva Sans 2"/>
                </a:rPr>
                <a:t>Scrum Master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256350" y="7321822"/>
            <a:ext cx="3016336" cy="1033557"/>
            <a:chOff x="0" y="0"/>
            <a:chExt cx="941463" cy="3225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1463" cy="322595"/>
            </a:xfrm>
            <a:custGeom>
              <a:avLst/>
              <a:gdLst/>
              <a:ahLst/>
              <a:cxnLst/>
              <a:rect r="r" b="b" t="t" l="l"/>
              <a:pathLst>
                <a:path h="322595" w="941463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000000"/>
                  </a:solidFill>
                  <a:latin typeface="Canva Sans 2"/>
                </a:rPr>
                <a:t>Product Owner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44788" y="7321822"/>
            <a:ext cx="3016336" cy="1033557"/>
            <a:chOff x="0" y="0"/>
            <a:chExt cx="941463" cy="3225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1463" cy="322595"/>
            </a:xfrm>
            <a:custGeom>
              <a:avLst/>
              <a:gdLst/>
              <a:ahLst/>
              <a:cxnLst/>
              <a:rect r="r" b="b" t="t" l="l"/>
              <a:pathLst>
                <a:path h="322595" w="941463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000000"/>
                  </a:solidFill>
                  <a:latin typeface="Canva Sans 2"/>
                </a:rPr>
                <a:t>Equipe DEV / TESTEUR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-2335306" y="8594810"/>
            <a:ext cx="4769224" cy="2384612"/>
          </a:xfrm>
          <a:custGeom>
            <a:avLst/>
            <a:gdLst/>
            <a:ahLst/>
            <a:cxnLst/>
            <a:rect r="r" b="b" t="t" l="l"/>
            <a:pathLst>
              <a:path h="2384612" w="4769224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767954" y="1881391"/>
            <a:ext cx="7483515" cy="85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47C00"/>
                </a:solidFill>
                <a:latin typeface="Canva Sans 1 Bold"/>
              </a:rPr>
              <a:t>La définition des roles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5738" y="4143521"/>
            <a:ext cx="1003961" cy="67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6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Canva Sans 1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25263" y="4143521"/>
            <a:ext cx="1003961" cy="67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6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Canva Sans 1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47469" y="4143521"/>
            <a:ext cx="1003961" cy="67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6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Canva Sans 1 Bold"/>
              </a:rPr>
              <a:t>03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192698" y="1028700"/>
            <a:ext cx="2066602" cy="2066602"/>
          </a:xfrm>
          <a:custGeom>
            <a:avLst/>
            <a:gdLst/>
            <a:ahLst/>
            <a:cxnLst/>
            <a:rect r="r" b="b" t="t" l="l"/>
            <a:pathLst>
              <a:path h="2066602" w="2066602">
                <a:moveTo>
                  <a:pt x="0" y="0"/>
                </a:moveTo>
                <a:lnTo>
                  <a:pt x="2066602" y="0"/>
                </a:lnTo>
                <a:lnTo>
                  <a:pt x="2066602" y="2066602"/>
                </a:lnTo>
                <a:lnTo>
                  <a:pt x="0" y="20666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DAFvt9SQPYs</dc:identifier>
  <dcterms:modified xsi:type="dcterms:W3CDTF">2011-08-01T06:04:30Z</dcterms:modified>
  <cp:revision>1</cp:revision>
  <dc:title>SCRUM Agil</dc:title>
</cp:coreProperties>
</file>